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 id="2147483674" r:id="rId4"/>
    <p:sldMasterId id="2147483675" r:id="rId5"/>
    <p:sldMasterId id="2147483676" r:id="rId6"/>
    <p:sldMasterId id="2147483677" r:id="rId7"/>
    <p:sldMasterId id="2147483678" r:id="rId8"/>
    <p:sldMasterId id="2147483679" r:id="rId9"/>
  </p:sldMasterIdLst>
  <p:notesMasterIdLst>
    <p:notesMasterId r:id="rId23"/>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Libre Franklin" panose="00000500000000000000" pitchFamily="2" charset="0"/>
      <p:regular r:id="rId28"/>
      <p:bold r:id="rId29"/>
      <p:italic r:id="rId30"/>
      <p:boldItalic r:id="rId31"/>
    </p:embeddedFont>
    <p:embeddedFont>
      <p:font typeface="Libre Franklin Medium"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Medium" panose="020000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2.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1.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0957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199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95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80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31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5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22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extLst>
      <p:ext uri="{BB962C8B-B14F-4D97-AF65-F5344CB8AC3E}">
        <p14:creationId xmlns:p14="http://schemas.microsoft.com/office/powerpoint/2010/main" val="176888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extLst>
      <p:ext uri="{BB962C8B-B14F-4D97-AF65-F5344CB8AC3E}">
        <p14:creationId xmlns:p14="http://schemas.microsoft.com/office/powerpoint/2010/main" val="424783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52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10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91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26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57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with title and sub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524000" y="5165837"/>
            <a:ext cx="9144000" cy="71134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
          <p:cNvSpPr txBox="1">
            <a:spLocks noGrp="1"/>
          </p:cNvSpPr>
          <p:nvPr>
            <p:ph type="subTitle" idx="1"/>
          </p:nvPr>
        </p:nvSpPr>
        <p:spPr>
          <a:xfrm>
            <a:off x="1524000" y="5937795"/>
            <a:ext cx="9144000" cy="48043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53" name="Google Shape;53;p13"/>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6"/>
          <p:cNvSpPr>
            <a:spLocks noGrp="1"/>
          </p:cNvSpPr>
          <p:nvPr>
            <p:ph type="pic" idx="2"/>
          </p:nvPr>
        </p:nvSpPr>
        <p:spPr>
          <a:xfrm>
            <a:off x="4522305" y="1828800"/>
            <a:ext cx="6833084" cy="45521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6"/>
          <p:cNvSpPr txBox="1">
            <a:spLocks noGrp="1"/>
          </p:cNvSpPr>
          <p:nvPr>
            <p:ph type="body" idx="1"/>
          </p:nvPr>
        </p:nvSpPr>
        <p:spPr>
          <a:xfrm>
            <a:off x="839788" y="1828800"/>
            <a:ext cx="3185560" cy="4531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1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
        <p:nvSpPr>
          <p:cNvPr id="64" name="Google Shape;64;p18"/>
          <p:cNvSpPr txBox="1">
            <a:spLocks noGrp="1"/>
          </p:cNvSpPr>
          <p:nvPr>
            <p:ph type="body" idx="1"/>
          </p:nvPr>
        </p:nvSpPr>
        <p:spPr>
          <a:xfrm>
            <a:off x="6023112" y="864704"/>
            <a:ext cx="5456583" cy="45620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1"/>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Google Shape;77;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
        <p:nvSpPr>
          <p:cNvPr id="83" name="Google Shape;8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5"/>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86" name="Google Shape;86;p25"/>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6"/>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92" name="Google Shape;92;p2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without title">
  <p:cSld name="Cover without title">
    <p:spTree>
      <p:nvGrpSpPr>
        <p:cNvPr id="1"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5" name="Google Shape;95;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7" name="Google Shape;97;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7"/>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100" name="Google Shape;100;p27"/>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1"/>
        <p:cNvGrpSpPr/>
        <p:nvPr/>
      </p:nvGrpSpPr>
      <p:grpSpPr>
        <a:xfrm>
          <a:off x="0" y="0"/>
          <a:ext cx="0" cy="0"/>
          <a:chOff x="0" y="0"/>
          <a:chExt cx="0" cy="0"/>
        </a:xfrm>
      </p:grpSpPr>
      <p:sp>
        <p:nvSpPr>
          <p:cNvPr id="102" name="Google Shape;102;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8"/>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
        <p:nvSpPr>
          <p:cNvPr id="106" name="Google Shape;106;p30"/>
          <p:cNvSpPr>
            <a:spLocks noGrp="1"/>
          </p:cNvSpPr>
          <p:nvPr>
            <p:ph type="pic" idx="2"/>
          </p:nvPr>
        </p:nvSpPr>
        <p:spPr>
          <a:xfrm>
            <a:off x="4522305" y="1828800"/>
            <a:ext cx="6833084" cy="45521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30"/>
          <p:cNvSpPr txBox="1">
            <a:spLocks noGrp="1"/>
          </p:cNvSpPr>
          <p:nvPr>
            <p:ph type="body" idx="1"/>
          </p:nvPr>
        </p:nvSpPr>
        <p:spPr>
          <a:xfrm>
            <a:off x="839788" y="1828800"/>
            <a:ext cx="3185560" cy="4531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8" name="Google Shape;108;p30"/>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0"/>
        <p:cNvGrpSpPr/>
        <p:nvPr/>
      </p:nvGrpSpPr>
      <p:grpSpPr>
        <a:xfrm>
          <a:off x="0" y="0"/>
          <a:ext cx="0" cy="0"/>
          <a:chOff x="0" y="0"/>
          <a:chExt cx="0" cy="0"/>
        </a:xfrm>
      </p:grpSpPr>
      <p:sp>
        <p:nvSpPr>
          <p:cNvPr id="111" name="Google Shape;111;p32"/>
          <p:cNvSpPr txBox="1">
            <a:spLocks noGrp="1"/>
          </p:cNvSpPr>
          <p:nvPr>
            <p:ph type="body" idx="1"/>
          </p:nvPr>
        </p:nvSpPr>
        <p:spPr>
          <a:xfrm>
            <a:off x="6023112" y="864704"/>
            <a:ext cx="5456583" cy="45620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8"/>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1"/>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39" name="Google Shape;39;p11"/>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2"/>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45" name="Google Shape;45;p12"/>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jpg"/><Relationship Id="rId5" Type="http://schemas.openxmlformats.org/officeDocument/2006/relationships/theme" Target="../theme/theme7.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33"/>
        <p:cNvGrpSpPr/>
        <p:nvPr/>
      </p:nvGrpSpPr>
      <p:grpSpPr>
        <a:xfrm>
          <a:off x="0" y="0"/>
          <a:ext cx="0" cy="0"/>
          <a:chOff x="0" y="0"/>
          <a:chExt cx="0" cy="0"/>
        </a:xfrm>
      </p:grpSpPr>
      <p:sp>
        <p:nvSpPr>
          <p:cNvPr id="34" name="Google Shape;34;p10"/>
          <p:cNvSpPr/>
          <p:nvPr/>
        </p:nvSpPr>
        <p:spPr>
          <a:xfrm>
            <a:off x="838200" y="6356350"/>
            <a:ext cx="702366" cy="501650"/>
          </a:xfrm>
          <a:prstGeom prst="rect">
            <a:avLst/>
          </a:prstGeom>
          <a:solidFill>
            <a:srgbClr val="FFD3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6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80"/>
        <p:cNvGrpSpPr/>
        <p:nvPr/>
      </p:nvGrpSpPr>
      <p:grpSpPr>
        <a:xfrm>
          <a:off x="0" y="0"/>
          <a:ext cx="0" cy="0"/>
          <a:chOff x="0" y="0"/>
          <a:chExt cx="0" cy="0"/>
        </a:xfrm>
      </p:grpSpPr>
      <p:sp>
        <p:nvSpPr>
          <p:cNvPr id="81" name="Google Shape;81;p24"/>
          <p:cNvSpPr/>
          <p:nvPr/>
        </p:nvSpPr>
        <p:spPr>
          <a:xfrm>
            <a:off x="838200" y="6356350"/>
            <a:ext cx="702366" cy="501650"/>
          </a:xfrm>
          <a:prstGeom prst="rect">
            <a:avLst/>
          </a:prstGeom>
          <a:solidFill>
            <a:srgbClr val="FFD3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ansamcarrie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TransamCarriers/" TargetMode="External"/><Relationship Id="rId13" Type="http://schemas.openxmlformats.org/officeDocument/2006/relationships/image" Target="../media/image21.png"/><Relationship Id="rId3" Type="http://schemas.openxmlformats.org/officeDocument/2006/relationships/hyperlink" Target="mailto:dispatch@transamcarriers.com" TargetMode="External"/><Relationship Id="rId7" Type="http://schemas.openxmlformats.org/officeDocument/2006/relationships/image" Target="../media/image18.png"/><Relationship Id="rId12" Type="http://schemas.openxmlformats.org/officeDocument/2006/relationships/hyperlink" Target="https://www.linkedin.com/company/transam-carriers-inc-/"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twitter.com/TransamCarriers" TargetMode="External"/><Relationship Id="rId11" Type="http://schemas.openxmlformats.org/officeDocument/2006/relationships/image" Target="../media/image20.png"/><Relationship Id="rId5" Type="http://schemas.openxmlformats.org/officeDocument/2006/relationships/image" Target="../media/image17.jpg"/><Relationship Id="rId15" Type="http://schemas.openxmlformats.org/officeDocument/2006/relationships/image" Target="../media/image22.png"/><Relationship Id="rId10" Type="http://schemas.openxmlformats.org/officeDocument/2006/relationships/hyperlink" Target="https://www.youtube.com/channel/UC83ARh_CJjrX69NpkYL9Oow" TargetMode="External"/><Relationship Id="rId4" Type="http://schemas.openxmlformats.org/officeDocument/2006/relationships/hyperlink" Target="https://www.transamcarriers.com/" TargetMode="External"/><Relationship Id="rId9" Type="http://schemas.openxmlformats.org/officeDocument/2006/relationships/image" Target="../media/image19.png"/><Relationship Id="rId14" Type="http://schemas.openxmlformats.org/officeDocument/2006/relationships/hyperlink" Target="https://www.instagram.com/transam_carri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transamcarrier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3"/>
          <p:cNvSpPr txBox="1">
            <a:spLocks noGrp="1"/>
          </p:cNvSpPr>
          <p:nvPr>
            <p:ph type="subTitle" idx="1"/>
          </p:nvPr>
        </p:nvSpPr>
        <p:spPr>
          <a:xfrm>
            <a:off x="1524000" y="5599754"/>
            <a:ext cx="9144000" cy="48043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CA" sz="2000" b="1" u="sng">
                <a:solidFill>
                  <a:schemeClr val="hlink"/>
                </a:solidFill>
                <a:latin typeface="Roboto"/>
                <a:ea typeface="Roboto"/>
                <a:cs typeface="Roboto"/>
                <a:sym typeface="Roboto"/>
                <a:hlinkClick r:id="rId3"/>
              </a:rPr>
              <a:t>www.transamcarriers.com</a:t>
            </a:r>
            <a:endParaRPr sz="2000" b="1">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Technology</a:t>
            </a:r>
            <a:endParaRPr>
              <a:latin typeface="Roboto Medium"/>
              <a:ea typeface="Roboto Medium"/>
              <a:cs typeface="Roboto Medium"/>
              <a:sym typeface="Roboto Medium"/>
            </a:endParaRPr>
          </a:p>
        </p:txBody>
      </p:sp>
      <p:sp>
        <p:nvSpPr>
          <p:cNvPr id="251" name="Google Shape;251;p42"/>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10</a:t>
            </a:fld>
            <a:endParaRPr sz="1600" i="0" u="none" strike="noStrike" cap="none">
              <a:solidFill>
                <a:schemeClr val="lt1"/>
              </a:solidFill>
              <a:latin typeface="Roboto Medium"/>
              <a:ea typeface="Roboto Medium"/>
              <a:cs typeface="Roboto Medium"/>
              <a:sym typeface="Roboto Medium"/>
            </a:endParaRPr>
          </a:p>
        </p:txBody>
      </p:sp>
      <p:sp>
        <p:nvSpPr>
          <p:cNvPr id="252" name="Google Shape;252;p42"/>
          <p:cNvSpPr txBox="1">
            <a:spLocks noGrp="1"/>
          </p:cNvSpPr>
          <p:nvPr>
            <p:ph type="body" idx="1"/>
          </p:nvPr>
        </p:nvSpPr>
        <p:spPr>
          <a:xfrm>
            <a:off x="838200" y="1825625"/>
            <a:ext cx="4133850" cy="4351338"/>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Clr>
                <a:schemeClr val="accent1"/>
              </a:buClr>
              <a:buSzPts val="2400"/>
              <a:buFont typeface="Roboto"/>
              <a:buChar char="•"/>
            </a:pPr>
            <a:r>
              <a:rPr lang="en-CA" sz="2400">
                <a:solidFill>
                  <a:srgbClr val="262626"/>
                </a:solidFill>
                <a:latin typeface="Roboto"/>
                <a:ea typeface="Roboto"/>
                <a:cs typeface="Roboto"/>
                <a:sym typeface="Roboto"/>
              </a:rPr>
              <a:t>Satellite tracking</a:t>
            </a:r>
            <a:endParaRPr sz="2400">
              <a:solidFill>
                <a:srgbClr val="262626"/>
              </a:solidFill>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a:solidFill>
                  <a:srgbClr val="262626"/>
                </a:solidFill>
                <a:latin typeface="Roboto"/>
                <a:ea typeface="Roboto"/>
                <a:cs typeface="Roboto"/>
                <a:sym typeface="Roboto"/>
              </a:rPr>
              <a:t>Electronic dispatch</a:t>
            </a:r>
            <a:endParaRPr sz="2400">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a:solidFill>
                  <a:srgbClr val="262626"/>
                </a:solidFill>
                <a:latin typeface="Roboto"/>
                <a:ea typeface="Roboto"/>
                <a:cs typeface="Roboto"/>
                <a:sym typeface="Roboto"/>
              </a:rPr>
              <a:t>Trailer tracking devices</a:t>
            </a:r>
            <a:endParaRPr sz="2400">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a:solidFill>
                  <a:srgbClr val="262626"/>
                </a:solidFill>
                <a:latin typeface="Roboto"/>
                <a:ea typeface="Roboto"/>
                <a:cs typeface="Roboto"/>
                <a:sym typeface="Roboto"/>
              </a:rPr>
              <a:t>Telematic equipped vehicles </a:t>
            </a:r>
            <a:endParaRPr sz="2400">
              <a:solidFill>
                <a:srgbClr val="262626"/>
              </a:solidFill>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a:solidFill>
                  <a:srgbClr val="262626"/>
                </a:solidFill>
                <a:latin typeface="Roboto"/>
                <a:ea typeface="Roboto"/>
                <a:cs typeface="Roboto"/>
                <a:sym typeface="Roboto"/>
              </a:rPr>
              <a:t>Electronic tracking</a:t>
            </a:r>
            <a:br>
              <a:rPr lang="en-CA" sz="2400">
                <a:solidFill>
                  <a:srgbClr val="262626"/>
                </a:solidFill>
                <a:latin typeface="Roboto"/>
                <a:ea typeface="Roboto"/>
                <a:cs typeface="Roboto"/>
                <a:sym typeface="Roboto"/>
              </a:rPr>
            </a:br>
            <a:r>
              <a:rPr lang="en-CA" sz="2400">
                <a:solidFill>
                  <a:srgbClr val="262626"/>
                </a:solidFill>
                <a:latin typeface="Roboto"/>
                <a:ea typeface="Roboto"/>
                <a:cs typeface="Roboto"/>
                <a:sym typeface="Roboto"/>
              </a:rPr>
              <a:t>and tracing</a:t>
            </a:r>
            <a:endParaRPr sz="2400">
              <a:solidFill>
                <a:srgbClr val="262626"/>
              </a:solidFill>
              <a:latin typeface="Roboto"/>
              <a:ea typeface="Roboto"/>
              <a:cs typeface="Roboto"/>
              <a:sym typeface="Roboto"/>
            </a:endParaRPr>
          </a:p>
        </p:txBody>
      </p:sp>
      <p:pic>
        <p:nvPicPr>
          <p:cNvPr id="253" name="Google Shape;253;p42"/>
          <p:cNvPicPr preferRelativeResize="0"/>
          <p:nvPr/>
        </p:nvPicPr>
        <p:blipFill>
          <a:blip r:embed="rId3"/>
          <a:srcRect l="3618" r="3618"/>
          <a:stretch/>
        </p:blipFill>
        <p:spPr>
          <a:xfrm>
            <a:off x="5181598" y="1825624"/>
            <a:ext cx="7010401" cy="5032376"/>
          </a:xfrm>
          <a:prstGeom prst="rect">
            <a:avLst/>
          </a:prstGeom>
          <a:blipFill rotWithShape="1">
            <a:blip r:embed="rId4">
              <a:alphaModFix/>
            </a:blip>
            <a:stretch>
              <a:fillRect r="-2999"/>
            </a:stretch>
          </a:blipFill>
          <a:ln>
            <a:noFill/>
          </a:ln>
        </p:spPr>
      </p:pic>
      <p:sp>
        <p:nvSpPr>
          <p:cNvPr id="3" name="Google Shape;134;p34">
            <a:extLst>
              <a:ext uri="{FF2B5EF4-FFF2-40B4-BE49-F238E27FC236}">
                <a16:creationId xmlns:a16="http://schemas.microsoft.com/office/drawing/2014/main" id="{24ED2FCD-265B-D52D-AC6E-105CCC6FACB4}"/>
              </a:ext>
            </a:extLst>
          </p:cNvPr>
          <p:cNvSpPr/>
          <p:nvPr/>
        </p:nvSpPr>
        <p:spPr>
          <a:xfrm>
            <a:off x="9477440" y="1453896"/>
            <a:ext cx="2714558" cy="3608061"/>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body" idx="1"/>
          </p:nvPr>
        </p:nvSpPr>
        <p:spPr>
          <a:xfrm>
            <a:off x="839788" y="1257300"/>
            <a:ext cx="5332412" cy="4775638"/>
          </a:xfrm>
          <a:prstGeom prst="rect">
            <a:avLst/>
          </a:prstGeom>
          <a:noFill/>
          <a:ln>
            <a:noFill/>
          </a:ln>
        </p:spPr>
        <p:txBody>
          <a:bodyPr spcFirstLastPara="1" wrap="square" lIns="91425" tIns="45700" rIns="91425" bIns="45700" anchor="t" anchorCtr="0">
            <a:noAutofit/>
          </a:bodyPr>
          <a:lstStyle/>
          <a:p>
            <a:pPr marL="266700" lvl="0" indent="-266700" algn="l" rtl="0">
              <a:lnSpc>
                <a:spcPct val="90000"/>
              </a:lnSpc>
              <a:spcBef>
                <a:spcPts val="0"/>
              </a:spcBef>
              <a:spcAft>
                <a:spcPts val="0"/>
              </a:spcAft>
              <a:buClr>
                <a:srgbClr val="262626"/>
              </a:buClr>
              <a:buSzPts val="2400"/>
              <a:buFont typeface="Arial"/>
              <a:buChar char="•"/>
            </a:pPr>
            <a:r>
              <a:rPr lang="en-CA" sz="2400" dirty="0">
                <a:solidFill>
                  <a:srgbClr val="262626"/>
                </a:solidFill>
                <a:latin typeface="Roboto"/>
                <a:ea typeface="Roboto"/>
                <a:cs typeface="Roboto"/>
                <a:sym typeface="Roboto"/>
              </a:rPr>
              <a:t>&gt; </a:t>
            </a:r>
            <a:r>
              <a:rPr lang="en-CA" sz="2400" b="1" dirty="0">
                <a:solidFill>
                  <a:srgbClr val="262626"/>
                </a:solidFill>
                <a:latin typeface="Roboto"/>
                <a:ea typeface="Roboto"/>
                <a:cs typeface="Roboto"/>
                <a:sym typeface="Roboto"/>
              </a:rPr>
              <a:t>98.5%</a:t>
            </a:r>
            <a:r>
              <a:rPr lang="en-CA" sz="2400" dirty="0">
                <a:solidFill>
                  <a:srgbClr val="262626"/>
                </a:solidFill>
                <a:latin typeface="Roboto"/>
                <a:ea typeface="Roboto"/>
                <a:cs typeface="Roboto"/>
                <a:sym typeface="Roboto"/>
              </a:rPr>
              <a:t> on time service</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Low claim ratio</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Skid rating</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Predictable accurate invoicing</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Expedited transit times</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Dedicated dispatchers and customer service</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err="1">
                <a:solidFill>
                  <a:srgbClr val="262626"/>
                </a:solidFill>
                <a:latin typeface="Roboto"/>
                <a:ea typeface="Roboto"/>
                <a:cs typeface="Roboto"/>
                <a:sym typeface="Roboto"/>
              </a:rPr>
              <a:t>Transborder</a:t>
            </a:r>
            <a:r>
              <a:rPr lang="en-CA" sz="2400" dirty="0">
                <a:solidFill>
                  <a:srgbClr val="262626"/>
                </a:solidFill>
                <a:latin typeface="Roboto"/>
                <a:ea typeface="Roboto"/>
                <a:cs typeface="Roboto"/>
                <a:sym typeface="Roboto"/>
              </a:rPr>
              <a:t> experts</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Solutions driven attitude</a:t>
            </a:r>
            <a:endParaRPr sz="2400" dirty="0">
              <a:latin typeface="Roboto"/>
              <a:ea typeface="Roboto"/>
              <a:cs typeface="Roboto"/>
              <a:sym typeface="Roboto"/>
            </a:endParaRPr>
          </a:p>
        </p:txBody>
      </p:sp>
      <p:sp>
        <p:nvSpPr>
          <p:cNvPr id="260" name="Google Shape;260;p43"/>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Advantages</a:t>
            </a:r>
            <a:endParaRPr>
              <a:solidFill>
                <a:srgbClr val="262626"/>
              </a:solidFill>
              <a:latin typeface="Roboto Medium"/>
              <a:ea typeface="Roboto Medium"/>
              <a:cs typeface="Roboto Medium"/>
              <a:sym typeface="Roboto Medium"/>
            </a:endParaRPr>
          </a:p>
        </p:txBody>
      </p:sp>
      <p:sp>
        <p:nvSpPr>
          <p:cNvPr id="261" name="Google Shape;261;p43"/>
          <p:cNvSpPr/>
          <p:nvPr/>
        </p:nvSpPr>
        <p:spPr>
          <a:xfrm>
            <a:off x="4273711" y="1257301"/>
            <a:ext cx="7927814" cy="5618288"/>
          </a:xfrm>
          <a:custGeom>
            <a:avLst/>
            <a:gdLst/>
            <a:ahLst/>
            <a:cxnLst/>
            <a:rect l="l" t="t" r="r" b="b"/>
            <a:pathLst>
              <a:path w="9857668" h="6985939" extrusionOk="0">
                <a:moveTo>
                  <a:pt x="5154514" y="0"/>
                </a:moveTo>
                <a:lnTo>
                  <a:pt x="9857668" y="11898"/>
                </a:lnTo>
                <a:lnTo>
                  <a:pt x="9845770" y="6985939"/>
                </a:lnTo>
                <a:lnTo>
                  <a:pt x="0" y="6963969"/>
                </a:lnTo>
                <a:lnTo>
                  <a:pt x="5154514"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b="0" i="0" u="none" strike="noStrike" cap="none" dirty="0">
                <a:solidFill>
                  <a:schemeClr val="lt1"/>
                </a:solidFill>
                <a:latin typeface="Calibri"/>
                <a:ea typeface="Calibri"/>
                <a:cs typeface="Calibri"/>
                <a:sym typeface="Calibri"/>
              </a:rPr>
              <a:t>  </a:t>
            </a:r>
            <a:endParaRPr sz="1800" b="0" i="0" u="none" strike="noStrike" cap="none" dirty="0">
              <a:solidFill>
                <a:schemeClr val="lt1"/>
              </a:solidFill>
              <a:latin typeface="Calibri"/>
              <a:ea typeface="Calibri"/>
              <a:cs typeface="Calibri"/>
              <a:sym typeface="Calibri"/>
            </a:endParaRPr>
          </a:p>
        </p:txBody>
      </p:sp>
      <p:sp>
        <p:nvSpPr>
          <p:cNvPr id="262" name="Google Shape;262;p43"/>
          <p:cNvSpPr/>
          <p:nvPr/>
        </p:nvSpPr>
        <p:spPr>
          <a:xfrm>
            <a:off x="9158597" y="1043610"/>
            <a:ext cx="3042928" cy="4044514"/>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sym typeface="Calibri"/>
            </a:endParaRPr>
          </a:p>
        </p:txBody>
      </p:sp>
      <p:sp>
        <p:nvSpPr>
          <p:cNvPr id="263" name="Google Shape;263;p43"/>
          <p:cNvSpPr txBox="1"/>
          <p:nvPr/>
        </p:nvSpPr>
        <p:spPr>
          <a:xfrm>
            <a:off x="838200" y="6356350"/>
            <a:ext cx="702365" cy="50165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600" i="0" u="none" strike="noStrike" cap="none">
                <a:solidFill>
                  <a:srgbClr val="262626"/>
                </a:solidFill>
                <a:latin typeface="Roboto Medium"/>
                <a:ea typeface="Roboto Medium"/>
                <a:cs typeface="Roboto Medium"/>
                <a:sym typeface="Roboto Medium"/>
              </a:rPr>
              <a:t>11</a:t>
            </a:r>
            <a:endParaRPr sz="1600" i="0" u="none" strike="noStrike" cap="none">
              <a:solidFill>
                <a:srgbClr val="262626"/>
              </a:solidFill>
              <a:latin typeface="Roboto Medium"/>
              <a:ea typeface="Roboto Medium"/>
              <a:cs typeface="Roboto Medium"/>
              <a:sym typeface="Roboto Medium"/>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Contacts</a:t>
            </a:r>
            <a:endParaRPr>
              <a:solidFill>
                <a:srgbClr val="262626"/>
              </a:solidFill>
              <a:latin typeface="Roboto Medium"/>
              <a:ea typeface="Roboto Medium"/>
              <a:cs typeface="Roboto Medium"/>
              <a:sym typeface="Roboto Medium"/>
            </a:endParaRPr>
          </a:p>
        </p:txBody>
      </p:sp>
      <p:sp>
        <p:nvSpPr>
          <p:cNvPr id="269" name="Google Shape;269;p44"/>
          <p:cNvSpPr txBox="1">
            <a:spLocks noGrp="1"/>
          </p:cNvSpPr>
          <p:nvPr>
            <p:ph type="body" idx="1"/>
          </p:nvPr>
        </p:nvSpPr>
        <p:spPr>
          <a:xfrm>
            <a:off x="838200" y="1825625"/>
            <a:ext cx="10515600" cy="2380615"/>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2000"/>
              <a:buNone/>
            </a:pPr>
            <a:r>
              <a:rPr lang="en-CA" sz="2000" b="1">
                <a:solidFill>
                  <a:srgbClr val="262626"/>
                </a:solidFill>
                <a:latin typeface="Roboto"/>
                <a:ea typeface="Roboto"/>
                <a:cs typeface="Roboto"/>
                <a:sym typeface="Roboto"/>
              </a:rPr>
              <a:t>Transam Carriers Inc.</a:t>
            </a:r>
            <a:endParaRPr b="1">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Address: </a:t>
            </a:r>
            <a:r>
              <a:rPr lang="en-CA" sz="1400">
                <a:solidFill>
                  <a:srgbClr val="262626"/>
                </a:solidFill>
                <a:latin typeface="Roboto"/>
                <a:ea typeface="Roboto"/>
                <a:cs typeface="Roboto"/>
                <a:sym typeface="Roboto"/>
              </a:rPr>
              <a:t>205 Doney Crescent, Concord ON L4K 1P6</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Tel.:</a:t>
            </a:r>
            <a:r>
              <a:rPr lang="en-CA" sz="1400">
                <a:solidFill>
                  <a:srgbClr val="262626"/>
                </a:solidFill>
                <a:latin typeface="Roboto"/>
                <a:ea typeface="Roboto"/>
                <a:cs typeface="Roboto"/>
                <a:sym typeface="Roboto"/>
              </a:rPr>
              <a:t> 416-907-8101</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Toll Free:</a:t>
            </a:r>
            <a:r>
              <a:rPr lang="en-CA" sz="1400">
                <a:solidFill>
                  <a:srgbClr val="262626"/>
                </a:solidFill>
                <a:latin typeface="Roboto"/>
                <a:ea typeface="Roboto"/>
                <a:cs typeface="Roboto"/>
                <a:sym typeface="Roboto"/>
              </a:rPr>
              <a:t> 877-907-8101</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Fax: </a:t>
            </a:r>
            <a:r>
              <a:rPr lang="en-CA" sz="1400">
                <a:solidFill>
                  <a:srgbClr val="262626"/>
                </a:solidFill>
                <a:latin typeface="Roboto"/>
                <a:ea typeface="Roboto"/>
                <a:cs typeface="Roboto"/>
                <a:sym typeface="Roboto"/>
              </a:rPr>
              <a:t>416-907-8102</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Email:</a:t>
            </a:r>
            <a:r>
              <a:rPr lang="en-CA" sz="1400">
                <a:solidFill>
                  <a:srgbClr val="262626"/>
                </a:solidFill>
                <a:latin typeface="Roboto"/>
                <a:ea typeface="Roboto"/>
                <a:cs typeface="Roboto"/>
                <a:sym typeface="Roboto"/>
              </a:rPr>
              <a:t> </a:t>
            </a:r>
            <a:r>
              <a:rPr lang="en-CA" sz="1400" u="sng">
                <a:solidFill>
                  <a:srgbClr val="262626"/>
                </a:solidFill>
                <a:latin typeface="Roboto"/>
                <a:ea typeface="Roboto"/>
                <a:cs typeface="Roboto"/>
                <a:sym typeface="Roboto"/>
                <a:hlinkClick r:id="rId3"/>
              </a:rPr>
              <a:t>dispatch@transamcarriers.com</a:t>
            </a:r>
            <a:endParaRPr sz="1400">
              <a:solidFill>
                <a:srgbClr val="262626"/>
              </a:solidFill>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Website: </a:t>
            </a:r>
            <a:r>
              <a:rPr lang="en-CA" sz="1400" u="sng">
                <a:solidFill>
                  <a:srgbClr val="262626"/>
                </a:solidFill>
                <a:latin typeface="Roboto"/>
                <a:ea typeface="Roboto"/>
                <a:cs typeface="Roboto"/>
                <a:sym typeface="Roboto"/>
                <a:hlinkClick r:id="rId4"/>
              </a:rPr>
              <a:t>www.transamcarriers.com</a:t>
            </a:r>
            <a:endParaRPr sz="1400">
              <a:solidFill>
                <a:srgbClr val="262626"/>
              </a:solidFill>
              <a:latin typeface="Roboto"/>
              <a:ea typeface="Roboto"/>
              <a:cs typeface="Roboto"/>
              <a:sym typeface="Roboto"/>
            </a:endParaRPr>
          </a:p>
        </p:txBody>
      </p:sp>
      <p:sp>
        <p:nvSpPr>
          <p:cNvPr id="270" name="Google Shape;270;p44"/>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12</a:t>
            </a:fld>
            <a:endParaRPr sz="1600" i="0" u="none" strike="noStrike" cap="none">
              <a:solidFill>
                <a:schemeClr val="lt1"/>
              </a:solidFill>
              <a:latin typeface="Roboto Medium"/>
              <a:ea typeface="Roboto Medium"/>
              <a:cs typeface="Roboto Medium"/>
              <a:sym typeface="Roboto Medium"/>
            </a:endParaRPr>
          </a:p>
        </p:txBody>
      </p:sp>
      <p:sp>
        <p:nvSpPr>
          <p:cNvPr id="271" name="Google Shape;271;p44"/>
          <p:cNvSpPr/>
          <p:nvPr/>
        </p:nvSpPr>
        <p:spPr>
          <a:xfrm flipH="1">
            <a:off x="3749964" y="-14512"/>
            <a:ext cx="8451272" cy="6879770"/>
          </a:xfrm>
          <a:custGeom>
            <a:avLst/>
            <a:gdLst/>
            <a:ahLst/>
            <a:cxnLst/>
            <a:rect l="l" t="t" r="r" b="b"/>
            <a:pathLst>
              <a:path w="8451272" h="6874495" extrusionOk="0">
                <a:moveTo>
                  <a:pt x="0" y="6874481"/>
                </a:moveTo>
                <a:lnTo>
                  <a:pt x="2310" y="5107682"/>
                </a:lnTo>
                <a:lnTo>
                  <a:pt x="3821710" y="0"/>
                </a:lnTo>
                <a:lnTo>
                  <a:pt x="8451272" y="5271"/>
                </a:lnTo>
                <a:lnTo>
                  <a:pt x="3378325" y="6874495"/>
                </a:lnTo>
                <a:lnTo>
                  <a:pt x="0" y="6874481"/>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sym typeface="Calibri"/>
            </a:endParaRPr>
          </a:p>
        </p:txBody>
      </p:sp>
      <p:pic>
        <p:nvPicPr>
          <p:cNvPr id="272" name="Google Shape;272;p44">
            <a:hlinkClick r:id="rId6"/>
          </p:cNvPr>
          <p:cNvPicPr preferRelativeResize="0"/>
          <p:nvPr/>
        </p:nvPicPr>
        <p:blipFill rotWithShape="1">
          <a:blip r:embed="rId7">
            <a:alphaModFix/>
          </a:blip>
          <a:srcRect/>
          <a:stretch/>
        </p:blipFill>
        <p:spPr>
          <a:xfrm>
            <a:off x="1335683" y="5688473"/>
            <a:ext cx="385456" cy="385456"/>
          </a:xfrm>
          <a:prstGeom prst="rect">
            <a:avLst/>
          </a:prstGeom>
          <a:noFill/>
          <a:ln>
            <a:noFill/>
          </a:ln>
        </p:spPr>
      </p:pic>
      <p:pic>
        <p:nvPicPr>
          <p:cNvPr id="273" name="Google Shape;273;p44">
            <a:hlinkClick r:id="rId8"/>
          </p:cNvPr>
          <p:cNvPicPr preferRelativeResize="0"/>
          <p:nvPr/>
        </p:nvPicPr>
        <p:blipFill rotWithShape="1">
          <a:blip r:embed="rId9">
            <a:alphaModFix/>
          </a:blip>
          <a:srcRect/>
          <a:stretch/>
        </p:blipFill>
        <p:spPr>
          <a:xfrm>
            <a:off x="831850" y="5688473"/>
            <a:ext cx="385456" cy="385456"/>
          </a:xfrm>
          <a:prstGeom prst="rect">
            <a:avLst/>
          </a:prstGeom>
          <a:noFill/>
          <a:ln>
            <a:noFill/>
          </a:ln>
        </p:spPr>
      </p:pic>
      <p:pic>
        <p:nvPicPr>
          <p:cNvPr id="274" name="Google Shape;274;p44">
            <a:hlinkClick r:id="rId10"/>
          </p:cNvPr>
          <p:cNvPicPr preferRelativeResize="0"/>
          <p:nvPr/>
        </p:nvPicPr>
        <p:blipFill>
          <a:blip r:embed="rId11"/>
          <a:srcRect/>
          <a:stretch/>
        </p:blipFill>
        <p:spPr>
          <a:xfrm>
            <a:off x="2843681" y="5688473"/>
            <a:ext cx="385456" cy="385456"/>
          </a:xfrm>
          <a:prstGeom prst="rect">
            <a:avLst/>
          </a:prstGeom>
          <a:noFill/>
          <a:ln>
            <a:noFill/>
          </a:ln>
        </p:spPr>
      </p:pic>
      <p:pic>
        <p:nvPicPr>
          <p:cNvPr id="275" name="Google Shape;275;p44">
            <a:hlinkClick r:id="rId12"/>
          </p:cNvPr>
          <p:cNvPicPr preferRelativeResize="0"/>
          <p:nvPr/>
        </p:nvPicPr>
        <p:blipFill>
          <a:blip r:embed="rId13"/>
          <a:srcRect/>
          <a:stretch/>
        </p:blipFill>
        <p:spPr>
          <a:xfrm>
            <a:off x="1839516" y="5688473"/>
            <a:ext cx="385456" cy="385456"/>
          </a:xfrm>
          <a:prstGeom prst="rect">
            <a:avLst/>
          </a:prstGeom>
          <a:noFill/>
          <a:ln>
            <a:noFill/>
          </a:ln>
        </p:spPr>
      </p:pic>
      <p:pic>
        <p:nvPicPr>
          <p:cNvPr id="276" name="Google Shape;276;p44">
            <a:hlinkClick r:id="rId14"/>
          </p:cNvPr>
          <p:cNvPicPr preferRelativeResize="0"/>
          <p:nvPr/>
        </p:nvPicPr>
        <p:blipFill>
          <a:blip r:embed="rId15"/>
          <a:srcRect/>
          <a:stretch/>
        </p:blipFill>
        <p:spPr>
          <a:xfrm>
            <a:off x="2337282" y="5688473"/>
            <a:ext cx="385456" cy="385456"/>
          </a:xfrm>
          <a:prstGeom prst="rect">
            <a:avLst/>
          </a:prstGeom>
          <a:noFill/>
          <a:ln>
            <a:noFill/>
          </a:ln>
        </p:spPr>
      </p:pic>
      <p:sp>
        <p:nvSpPr>
          <p:cNvPr id="277" name="Google Shape;277;p44"/>
          <p:cNvSpPr txBox="1"/>
          <p:nvPr/>
        </p:nvSpPr>
        <p:spPr>
          <a:xfrm>
            <a:off x="838200" y="5287331"/>
            <a:ext cx="3194304" cy="308797"/>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Clr>
                <a:srgbClr val="262626"/>
              </a:buClr>
              <a:buSzPts val="1400"/>
              <a:buFont typeface="Arial"/>
              <a:buNone/>
            </a:pPr>
            <a:r>
              <a:rPr lang="en-CA" sz="1400" b="0" i="0" u="none" strike="noStrike" cap="none">
                <a:solidFill>
                  <a:srgbClr val="262626"/>
                </a:solidFill>
                <a:latin typeface="Libre Franklin"/>
                <a:ea typeface="Libre Franklin"/>
                <a:cs typeface="Libre Franklin"/>
                <a:sym typeface="Libre Franklin"/>
              </a:rPr>
              <a:t>Follow us on social media:</a:t>
            </a:r>
            <a:endParaRPr sz="1400" b="0" i="0" u="none" strike="noStrike" cap="none">
              <a:solidFill>
                <a:srgbClr val="262626"/>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45"/>
          <p:cNvSpPr txBox="1">
            <a:spLocks noGrp="1"/>
          </p:cNvSpPr>
          <p:nvPr>
            <p:ph type="body" idx="1"/>
          </p:nvPr>
        </p:nvSpPr>
        <p:spPr>
          <a:xfrm>
            <a:off x="6399240" y="864704"/>
            <a:ext cx="5080454" cy="3488221"/>
          </a:xfrm>
          <a:prstGeom prst="rect">
            <a:avLst/>
          </a:prstGeom>
          <a:noFill/>
          <a:ln>
            <a:noFill/>
          </a:ln>
        </p:spPr>
        <p:txBody>
          <a:bodyPr spcFirstLastPara="1" wrap="square" lIns="91425" tIns="45700" rIns="91425" bIns="45700" anchor="t" anchorCtr="0">
            <a:noAutofit/>
          </a:bodyPr>
          <a:lstStyle/>
          <a:p>
            <a:pPr marL="0" lvl="0" indent="0" algn="r" rtl="0">
              <a:lnSpc>
                <a:spcPct val="75000"/>
              </a:lnSpc>
              <a:spcBef>
                <a:spcPts val="0"/>
              </a:spcBef>
              <a:spcAft>
                <a:spcPts val="0"/>
              </a:spcAft>
              <a:buClr>
                <a:schemeClr val="lt1"/>
              </a:buClr>
              <a:buSzPts val="9600"/>
              <a:buNone/>
            </a:pPr>
            <a:r>
              <a:rPr lang="en-CA" sz="9600">
                <a:solidFill>
                  <a:schemeClr val="lt1"/>
                </a:solidFill>
                <a:latin typeface="Roboto Medium"/>
                <a:ea typeface="Roboto Medium"/>
                <a:cs typeface="Roboto Medium"/>
                <a:sym typeface="Roboto Medium"/>
              </a:rPr>
              <a:t>THANK</a:t>
            </a:r>
            <a:endParaRPr>
              <a:latin typeface="Roboto Medium"/>
              <a:ea typeface="Roboto Medium"/>
              <a:cs typeface="Roboto Medium"/>
              <a:sym typeface="Roboto Medium"/>
            </a:endParaRPr>
          </a:p>
          <a:p>
            <a:pPr marL="0" lvl="0" indent="0" algn="r" rtl="0">
              <a:lnSpc>
                <a:spcPct val="75000"/>
              </a:lnSpc>
              <a:spcBef>
                <a:spcPts val="1000"/>
              </a:spcBef>
              <a:spcAft>
                <a:spcPts val="0"/>
              </a:spcAft>
              <a:buClr>
                <a:schemeClr val="lt1"/>
              </a:buClr>
              <a:buSzPts val="9600"/>
              <a:buNone/>
            </a:pPr>
            <a:r>
              <a:rPr lang="en-CA" sz="9600">
                <a:solidFill>
                  <a:schemeClr val="lt1"/>
                </a:solidFill>
                <a:latin typeface="Roboto Medium"/>
                <a:ea typeface="Roboto Medium"/>
                <a:cs typeface="Roboto Medium"/>
                <a:sym typeface="Roboto Medium"/>
              </a:rPr>
              <a:t>YOU!</a:t>
            </a:r>
            <a:endParaRPr sz="9600">
              <a:solidFill>
                <a:schemeClr val="lt1"/>
              </a:solidFill>
              <a:latin typeface="Roboto Medium"/>
              <a:ea typeface="Roboto Medium"/>
              <a:cs typeface="Roboto Medium"/>
              <a:sym typeface="Roboto Medium"/>
            </a:endParaRPr>
          </a:p>
        </p:txBody>
      </p:sp>
      <p:sp>
        <p:nvSpPr>
          <p:cNvPr id="283" name="Google Shape;283;p45">
            <a:hlinkClick r:id="rId4"/>
          </p:cNvPr>
          <p:cNvSpPr/>
          <p:nvPr/>
        </p:nvSpPr>
        <p:spPr>
          <a:xfrm>
            <a:off x="8912888" y="5848141"/>
            <a:ext cx="2566806" cy="3114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4"/>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Table of Contents</a:t>
            </a:r>
            <a:endParaRPr>
              <a:latin typeface="Roboto Medium"/>
              <a:ea typeface="Roboto Medium"/>
              <a:cs typeface="Roboto Medium"/>
              <a:sym typeface="Roboto Medium"/>
            </a:endParaRPr>
          </a:p>
        </p:txBody>
      </p:sp>
      <p:grpSp>
        <p:nvGrpSpPr>
          <p:cNvPr id="122" name="Google Shape;122;p34"/>
          <p:cNvGrpSpPr/>
          <p:nvPr/>
        </p:nvGrpSpPr>
        <p:grpSpPr>
          <a:xfrm>
            <a:off x="914977" y="1825904"/>
            <a:ext cx="3278954" cy="4204942"/>
            <a:chOff x="1927654" y="1825904"/>
            <a:chExt cx="3129255" cy="4204942"/>
          </a:xfrm>
        </p:grpSpPr>
        <p:sp>
          <p:nvSpPr>
            <p:cNvPr id="123" name="Google Shape;123;p34"/>
            <p:cNvSpPr/>
            <p:nvPr/>
          </p:nvSpPr>
          <p:spPr>
            <a:xfrm>
              <a:off x="1927654" y="1825904"/>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1. Company History</a:t>
              </a:r>
              <a:endParaRPr sz="2000" i="0" u="none" strike="noStrike" cap="none">
                <a:solidFill>
                  <a:srgbClr val="262626"/>
                </a:solidFill>
                <a:latin typeface="Roboto"/>
                <a:ea typeface="Roboto"/>
                <a:cs typeface="Roboto"/>
                <a:sym typeface="Roboto"/>
              </a:endParaRPr>
            </a:p>
          </p:txBody>
        </p:sp>
        <p:sp>
          <p:nvSpPr>
            <p:cNvPr id="124" name="Google Shape;124;p34"/>
            <p:cNvSpPr/>
            <p:nvPr/>
          </p:nvSpPr>
          <p:spPr>
            <a:xfrm>
              <a:off x="1927654" y="2248242"/>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2. Growth</a:t>
              </a:r>
              <a:endParaRPr sz="2000" i="0" u="none" strike="noStrike" cap="none">
                <a:solidFill>
                  <a:srgbClr val="262626"/>
                </a:solidFill>
                <a:latin typeface="Roboto"/>
                <a:ea typeface="Roboto"/>
                <a:cs typeface="Roboto"/>
                <a:sym typeface="Roboto"/>
              </a:endParaRPr>
            </a:p>
          </p:txBody>
        </p:sp>
        <p:sp>
          <p:nvSpPr>
            <p:cNvPr id="125" name="Google Shape;125;p34"/>
            <p:cNvSpPr/>
            <p:nvPr/>
          </p:nvSpPr>
          <p:spPr>
            <a:xfrm>
              <a:off x="1927654" y="2670580"/>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3. Focus</a:t>
              </a:r>
              <a:endParaRPr sz="2000" i="0" u="none" strike="noStrike" cap="none">
                <a:solidFill>
                  <a:srgbClr val="262626"/>
                </a:solidFill>
                <a:latin typeface="Roboto"/>
                <a:ea typeface="Roboto"/>
                <a:cs typeface="Roboto"/>
                <a:sym typeface="Roboto"/>
              </a:endParaRPr>
            </a:p>
          </p:txBody>
        </p:sp>
        <p:sp>
          <p:nvSpPr>
            <p:cNvPr id="126" name="Google Shape;126;p34"/>
            <p:cNvSpPr/>
            <p:nvPr/>
          </p:nvSpPr>
          <p:spPr>
            <a:xfrm>
              <a:off x="1927654" y="3092918"/>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4. Mission</a:t>
              </a:r>
              <a:endParaRPr sz="2000" i="0" u="none" strike="noStrike" cap="none">
                <a:solidFill>
                  <a:srgbClr val="262626"/>
                </a:solidFill>
                <a:latin typeface="Roboto"/>
                <a:ea typeface="Roboto"/>
                <a:cs typeface="Roboto"/>
                <a:sym typeface="Roboto"/>
              </a:endParaRPr>
            </a:p>
          </p:txBody>
        </p:sp>
        <p:sp>
          <p:nvSpPr>
            <p:cNvPr id="127" name="Google Shape;127;p34"/>
            <p:cNvSpPr/>
            <p:nvPr/>
          </p:nvSpPr>
          <p:spPr>
            <a:xfrm>
              <a:off x="1927654" y="3515256"/>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5. Vision Statement</a:t>
              </a:r>
              <a:endParaRPr sz="2000" i="0" u="none" strike="noStrike" cap="none">
                <a:solidFill>
                  <a:srgbClr val="262626"/>
                </a:solidFill>
                <a:latin typeface="Roboto"/>
                <a:ea typeface="Roboto"/>
                <a:cs typeface="Roboto"/>
                <a:sym typeface="Roboto"/>
              </a:endParaRPr>
            </a:p>
          </p:txBody>
        </p:sp>
        <p:sp>
          <p:nvSpPr>
            <p:cNvPr id="128" name="Google Shape;128;p34"/>
            <p:cNvSpPr/>
            <p:nvPr/>
          </p:nvSpPr>
          <p:spPr>
            <a:xfrm>
              <a:off x="1927654" y="3937594"/>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6. Coverage</a:t>
              </a:r>
              <a:endParaRPr sz="2000" i="0" u="none" strike="noStrike" cap="none">
                <a:solidFill>
                  <a:srgbClr val="262626"/>
                </a:solidFill>
                <a:latin typeface="Roboto"/>
                <a:ea typeface="Roboto"/>
                <a:cs typeface="Roboto"/>
                <a:sym typeface="Roboto"/>
              </a:endParaRPr>
            </a:p>
          </p:txBody>
        </p:sp>
        <p:sp>
          <p:nvSpPr>
            <p:cNvPr id="129" name="Google Shape;129;p34"/>
            <p:cNvSpPr/>
            <p:nvPr/>
          </p:nvSpPr>
          <p:spPr>
            <a:xfrm>
              <a:off x="1927654" y="4359932"/>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7. Safety and security</a:t>
              </a:r>
              <a:endParaRPr sz="2000" i="0" u="none" strike="noStrike" cap="none">
                <a:solidFill>
                  <a:srgbClr val="262626"/>
                </a:solidFill>
                <a:latin typeface="Roboto"/>
                <a:ea typeface="Roboto"/>
                <a:cs typeface="Roboto"/>
                <a:sym typeface="Roboto"/>
              </a:endParaRPr>
            </a:p>
          </p:txBody>
        </p:sp>
        <p:sp>
          <p:nvSpPr>
            <p:cNvPr id="130" name="Google Shape;130;p34"/>
            <p:cNvSpPr/>
            <p:nvPr/>
          </p:nvSpPr>
          <p:spPr>
            <a:xfrm>
              <a:off x="1927654" y="4782270"/>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8. Technology</a:t>
              </a:r>
              <a:endParaRPr sz="2000" i="0" u="none" strike="noStrike" cap="none">
                <a:solidFill>
                  <a:srgbClr val="262626"/>
                </a:solidFill>
                <a:latin typeface="Roboto"/>
                <a:ea typeface="Roboto"/>
                <a:cs typeface="Roboto"/>
                <a:sym typeface="Roboto"/>
              </a:endParaRPr>
            </a:p>
          </p:txBody>
        </p:sp>
        <p:sp>
          <p:nvSpPr>
            <p:cNvPr id="131" name="Google Shape;131;p34"/>
            <p:cNvSpPr/>
            <p:nvPr/>
          </p:nvSpPr>
          <p:spPr>
            <a:xfrm>
              <a:off x="1927654" y="5204608"/>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9. Advantages</a:t>
              </a:r>
              <a:endParaRPr sz="2000" i="0" u="none" strike="noStrike" cap="none">
                <a:solidFill>
                  <a:srgbClr val="262626"/>
                </a:solidFill>
                <a:latin typeface="Roboto"/>
                <a:ea typeface="Roboto"/>
                <a:cs typeface="Roboto"/>
                <a:sym typeface="Roboto"/>
              </a:endParaRPr>
            </a:p>
          </p:txBody>
        </p:sp>
        <p:sp>
          <p:nvSpPr>
            <p:cNvPr id="132" name="Google Shape;132;p34"/>
            <p:cNvSpPr/>
            <p:nvPr/>
          </p:nvSpPr>
          <p:spPr>
            <a:xfrm>
              <a:off x="1927654" y="5626945"/>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10. Contacts</a:t>
              </a:r>
              <a:endParaRPr sz="2000" i="0" u="none" strike="noStrike" cap="none">
                <a:solidFill>
                  <a:srgbClr val="262626"/>
                </a:solidFill>
                <a:latin typeface="Roboto"/>
                <a:ea typeface="Roboto"/>
                <a:cs typeface="Roboto"/>
                <a:sym typeface="Roboto"/>
              </a:endParaRPr>
            </a:p>
          </p:txBody>
        </p:sp>
      </p:grpSp>
      <p:pic>
        <p:nvPicPr>
          <p:cNvPr id="133" name="Google Shape;133;p34"/>
          <p:cNvPicPr preferRelativeResize="0"/>
          <p:nvPr/>
        </p:nvPicPr>
        <p:blipFill>
          <a:blip r:embed="rId3"/>
          <a:srcRect/>
          <a:stretch/>
        </p:blipFill>
        <p:spPr>
          <a:xfrm>
            <a:off x="4990235" y="1821428"/>
            <a:ext cx="7201763" cy="4209417"/>
          </a:xfrm>
          <a:prstGeom prst="rect">
            <a:avLst/>
          </a:prstGeom>
          <a:noFill/>
          <a:ln>
            <a:noFill/>
          </a:ln>
        </p:spPr>
      </p:pic>
      <p:sp>
        <p:nvSpPr>
          <p:cNvPr id="134" name="Google Shape;134;p34"/>
          <p:cNvSpPr/>
          <p:nvPr/>
        </p:nvSpPr>
        <p:spPr>
          <a:xfrm>
            <a:off x="9477440" y="1453896"/>
            <a:ext cx="2714558" cy="3608061"/>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ym typeface="Calibri"/>
            </a:endParaRPr>
          </a:p>
        </p:txBody>
      </p:sp>
      <p:grpSp>
        <p:nvGrpSpPr>
          <p:cNvPr id="135" name="Google Shape;135;p34"/>
          <p:cNvGrpSpPr/>
          <p:nvPr/>
        </p:nvGrpSpPr>
        <p:grpSpPr>
          <a:xfrm>
            <a:off x="4020780" y="1825904"/>
            <a:ext cx="682298" cy="4204942"/>
            <a:chOff x="951470" y="1825904"/>
            <a:chExt cx="805671" cy="4204942"/>
          </a:xfrm>
        </p:grpSpPr>
        <p:sp>
          <p:nvSpPr>
            <p:cNvPr id="136" name="Google Shape;136;p34"/>
            <p:cNvSpPr/>
            <p:nvPr/>
          </p:nvSpPr>
          <p:spPr>
            <a:xfrm>
              <a:off x="1003379" y="1825904"/>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3</a:t>
              </a:r>
              <a:endParaRPr sz="2000" b="1" i="0" u="none" strike="noStrike" cap="none">
                <a:solidFill>
                  <a:schemeClr val="accent1"/>
                </a:solidFill>
                <a:latin typeface="Roboto"/>
                <a:ea typeface="Roboto"/>
                <a:cs typeface="Roboto"/>
                <a:sym typeface="Roboto"/>
              </a:endParaRPr>
            </a:p>
          </p:txBody>
        </p:sp>
        <p:sp>
          <p:nvSpPr>
            <p:cNvPr id="137" name="Google Shape;137;p34"/>
            <p:cNvSpPr/>
            <p:nvPr/>
          </p:nvSpPr>
          <p:spPr>
            <a:xfrm>
              <a:off x="951470" y="2248242"/>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4</a:t>
              </a:r>
              <a:endParaRPr sz="2000" b="1" i="0" u="none" strike="noStrike" cap="none">
                <a:solidFill>
                  <a:schemeClr val="accent1"/>
                </a:solidFill>
                <a:latin typeface="Roboto"/>
                <a:ea typeface="Roboto"/>
                <a:cs typeface="Roboto"/>
                <a:sym typeface="Roboto"/>
              </a:endParaRPr>
            </a:p>
          </p:txBody>
        </p:sp>
        <p:sp>
          <p:nvSpPr>
            <p:cNvPr id="138" name="Google Shape;138;p34"/>
            <p:cNvSpPr/>
            <p:nvPr/>
          </p:nvSpPr>
          <p:spPr>
            <a:xfrm>
              <a:off x="951470" y="2670580"/>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5</a:t>
              </a:r>
              <a:endParaRPr sz="2000" b="1" i="0" u="none" strike="noStrike" cap="none">
                <a:solidFill>
                  <a:schemeClr val="accent1"/>
                </a:solidFill>
                <a:latin typeface="Roboto"/>
                <a:ea typeface="Roboto"/>
                <a:cs typeface="Roboto"/>
                <a:sym typeface="Roboto"/>
              </a:endParaRPr>
            </a:p>
          </p:txBody>
        </p:sp>
        <p:sp>
          <p:nvSpPr>
            <p:cNvPr id="139" name="Google Shape;139;p34"/>
            <p:cNvSpPr/>
            <p:nvPr/>
          </p:nvSpPr>
          <p:spPr>
            <a:xfrm>
              <a:off x="951470" y="3092918"/>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6</a:t>
              </a:r>
              <a:endParaRPr sz="2000" b="1" i="0" u="none" strike="noStrike" cap="none">
                <a:solidFill>
                  <a:schemeClr val="accent1"/>
                </a:solidFill>
                <a:latin typeface="Roboto"/>
                <a:ea typeface="Roboto"/>
                <a:cs typeface="Roboto"/>
                <a:sym typeface="Roboto"/>
              </a:endParaRPr>
            </a:p>
          </p:txBody>
        </p:sp>
        <p:sp>
          <p:nvSpPr>
            <p:cNvPr id="140" name="Google Shape;140;p34"/>
            <p:cNvSpPr/>
            <p:nvPr/>
          </p:nvSpPr>
          <p:spPr>
            <a:xfrm>
              <a:off x="951470" y="3515256"/>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7</a:t>
              </a:r>
              <a:endParaRPr sz="2000" b="1" i="0" u="none" strike="noStrike" cap="none">
                <a:solidFill>
                  <a:schemeClr val="accent1"/>
                </a:solidFill>
                <a:latin typeface="Roboto"/>
                <a:ea typeface="Roboto"/>
                <a:cs typeface="Roboto"/>
                <a:sym typeface="Roboto"/>
              </a:endParaRPr>
            </a:p>
          </p:txBody>
        </p:sp>
        <p:sp>
          <p:nvSpPr>
            <p:cNvPr id="141" name="Google Shape;141;p34"/>
            <p:cNvSpPr/>
            <p:nvPr/>
          </p:nvSpPr>
          <p:spPr>
            <a:xfrm>
              <a:off x="951470" y="3937594"/>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8</a:t>
              </a:r>
              <a:endParaRPr sz="2000" b="1" i="0" u="none" strike="noStrike" cap="none">
                <a:solidFill>
                  <a:schemeClr val="accent1"/>
                </a:solidFill>
                <a:latin typeface="Roboto"/>
                <a:ea typeface="Roboto"/>
                <a:cs typeface="Roboto"/>
                <a:sym typeface="Roboto"/>
              </a:endParaRPr>
            </a:p>
          </p:txBody>
        </p:sp>
        <p:sp>
          <p:nvSpPr>
            <p:cNvPr id="142" name="Google Shape;142;p34"/>
            <p:cNvSpPr/>
            <p:nvPr/>
          </p:nvSpPr>
          <p:spPr>
            <a:xfrm>
              <a:off x="951470" y="4359932"/>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9</a:t>
              </a:r>
              <a:endParaRPr sz="2000" b="1" i="0" u="none" strike="noStrike" cap="none">
                <a:solidFill>
                  <a:schemeClr val="accent1"/>
                </a:solidFill>
                <a:latin typeface="Roboto"/>
                <a:ea typeface="Roboto"/>
                <a:cs typeface="Roboto"/>
                <a:sym typeface="Roboto"/>
              </a:endParaRPr>
            </a:p>
          </p:txBody>
        </p:sp>
        <p:sp>
          <p:nvSpPr>
            <p:cNvPr id="143" name="Google Shape;143;p34"/>
            <p:cNvSpPr/>
            <p:nvPr/>
          </p:nvSpPr>
          <p:spPr>
            <a:xfrm>
              <a:off x="951470" y="4782270"/>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10</a:t>
              </a:r>
              <a:endParaRPr sz="2000" b="1" i="0" u="none" strike="noStrike" cap="none">
                <a:solidFill>
                  <a:schemeClr val="accent1"/>
                </a:solidFill>
                <a:latin typeface="Roboto"/>
                <a:ea typeface="Roboto"/>
                <a:cs typeface="Roboto"/>
                <a:sym typeface="Roboto"/>
              </a:endParaRPr>
            </a:p>
          </p:txBody>
        </p:sp>
        <p:sp>
          <p:nvSpPr>
            <p:cNvPr id="144" name="Google Shape;144;p34"/>
            <p:cNvSpPr/>
            <p:nvPr/>
          </p:nvSpPr>
          <p:spPr>
            <a:xfrm>
              <a:off x="951470" y="5204608"/>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11</a:t>
              </a:r>
              <a:endParaRPr sz="2000" b="1" i="0" u="none" strike="noStrike" cap="none">
                <a:solidFill>
                  <a:schemeClr val="accent1"/>
                </a:solidFill>
                <a:latin typeface="Roboto"/>
                <a:ea typeface="Roboto"/>
                <a:cs typeface="Roboto"/>
                <a:sym typeface="Roboto"/>
              </a:endParaRPr>
            </a:p>
          </p:txBody>
        </p:sp>
        <p:sp>
          <p:nvSpPr>
            <p:cNvPr id="145" name="Google Shape;145;p34"/>
            <p:cNvSpPr/>
            <p:nvPr/>
          </p:nvSpPr>
          <p:spPr>
            <a:xfrm>
              <a:off x="951470" y="5626945"/>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12</a:t>
              </a:r>
              <a:endParaRPr sz="2000" b="1" i="0" u="none" strike="noStrike" cap="none">
                <a:solidFill>
                  <a:schemeClr val="accent1"/>
                </a:solidFill>
                <a:latin typeface="Roboto"/>
                <a:ea typeface="Roboto"/>
                <a:cs typeface="Roboto"/>
                <a:sym typeface="Roboto"/>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Company History</a:t>
            </a:r>
            <a:endParaRPr>
              <a:latin typeface="Roboto Medium"/>
              <a:ea typeface="Roboto Medium"/>
              <a:cs typeface="Roboto Medium"/>
              <a:sym typeface="Roboto Medium"/>
            </a:endParaRPr>
          </a:p>
        </p:txBody>
      </p:sp>
      <p:sp>
        <p:nvSpPr>
          <p:cNvPr id="152" name="Google Shape;152;p35"/>
          <p:cNvSpPr txBox="1">
            <a:spLocks noGrp="1"/>
          </p:cNvSpPr>
          <p:nvPr>
            <p:ph type="body" idx="1"/>
          </p:nvPr>
        </p:nvSpPr>
        <p:spPr>
          <a:xfrm>
            <a:off x="838200" y="1825625"/>
            <a:ext cx="10477500" cy="225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2000"/>
              <a:buNone/>
            </a:pPr>
            <a:r>
              <a:rPr lang="en-CA" sz="1800">
                <a:solidFill>
                  <a:srgbClr val="262626"/>
                </a:solidFill>
                <a:latin typeface="Roboto"/>
                <a:ea typeface="Roboto"/>
                <a:cs typeface="Roboto"/>
                <a:sym typeface="Roboto"/>
              </a:rPr>
              <a:t>Transam Carriers was formed in 2006 in response to an overwhelming need for a reliable transportation service provider of both LTL and truckload services. Since that time, Transam has grown to become a leader in the time definite delivery of goods throughout North America.</a:t>
            </a:r>
            <a:endParaRPr sz="1800">
              <a:latin typeface="Roboto"/>
              <a:ea typeface="Roboto"/>
              <a:cs typeface="Roboto"/>
              <a:sym typeface="Roboto"/>
            </a:endParaRPr>
          </a:p>
          <a:p>
            <a:pPr marL="0" lvl="0" indent="0" algn="l" rtl="0">
              <a:lnSpc>
                <a:spcPct val="90000"/>
              </a:lnSpc>
              <a:spcBef>
                <a:spcPts val="1000"/>
              </a:spcBef>
              <a:spcAft>
                <a:spcPts val="0"/>
              </a:spcAft>
              <a:buClr>
                <a:srgbClr val="262626"/>
              </a:buClr>
              <a:buSzPts val="2000"/>
              <a:buNone/>
            </a:pPr>
            <a:r>
              <a:rPr lang="en-CA" sz="1800">
                <a:solidFill>
                  <a:srgbClr val="262626"/>
                </a:solidFill>
                <a:latin typeface="Roboto"/>
                <a:ea typeface="Roboto"/>
                <a:cs typeface="Roboto"/>
                <a:sym typeface="Roboto"/>
              </a:rPr>
              <a:t>With a commitment to safety and employee wellbeing, Transam has become an employer of choice by front line drivers and back office support personal.  </a:t>
            </a:r>
            <a:endParaRPr sz="1800">
              <a:latin typeface="Roboto"/>
              <a:ea typeface="Roboto"/>
              <a:cs typeface="Roboto"/>
              <a:sym typeface="Roboto"/>
            </a:endParaRPr>
          </a:p>
          <a:p>
            <a:pPr marL="0" lvl="0" indent="0" algn="l" rtl="0">
              <a:lnSpc>
                <a:spcPct val="90000"/>
              </a:lnSpc>
              <a:spcBef>
                <a:spcPts val="1000"/>
              </a:spcBef>
              <a:spcAft>
                <a:spcPts val="0"/>
              </a:spcAft>
              <a:buClr>
                <a:srgbClr val="262626"/>
              </a:buClr>
              <a:buSzPts val="2000"/>
              <a:buNone/>
            </a:pPr>
            <a:r>
              <a:rPr lang="en-CA" sz="1800">
                <a:solidFill>
                  <a:srgbClr val="262626"/>
                </a:solidFill>
                <a:latin typeface="Roboto"/>
                <a:ea typeface="Roboto"/>
                <a:cs typeface="Roboto"/>
                <a:sym typeface="Roboto"/>
              </a:rPr>
              <a:t>The progressive thinking team members of Transam have always displayed a “can do” attitude and have provided solutions to clients that regularly exceed their expectations.</a:t>
            </a:r>
            <a:endParaRPr sz="1800">
              <a:latin typeface="Roboto"/>
              <a:ea typeface="Roboto"/>
              <a:cs typeface="Roboto"/>
              <a:sym typeface="Roboto"/>
            </a:endParaRPr>
          </a:p>
        </p:txBody>
      </p:sp>
      <p:pic>
        <p:nvPicPr>
          <p:cNvPr id="153" name="Google Shape;153;p35"/>
          <p:cNvPicPr preferRelativeResize="0"/>
          <p:nvPr/>
        </p:nvPicPr>
        <p:blipFill>
          <a:blip r:embed="rId3"/>
          <a:srcRect/>
          <a:stretch/>
        </p:blipFill>
        <p:spPr>
          <a:xfrm>
            <a:off x="0" y="4444286"/>
            <a:ext cx="12192000" cy="24137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Growth</a:t>
            </a:r>
            <a:endParaRPr>
              <a:latin typeface="Roboto Medium"/>
              <a:ea typeface="Roboto Medium"/>
              <a:cs typeface="Roboto Medium"/>
              <a:sym typeface="Roboto Medium"/>
            </a:endParaRPr>
          </a:p>
        </p:txBody>
      </p:sp>
      <p:sp>
        <p:nvSpPr>
          <p:cNvPr id="160" name="Google Shape;160;p36"/>
          <p:cNvSpPr txBox="1">
            <a:spLocks noGrp="1"/>
          </p:cNvSpPr>
          <p:nvPr>
            <p:ph type="body" idx="1"/>
          </p:nvPr>
        </p:nvSpPr>
        <p:spPr>
          <a:xfrm>
            <a:off x="838200" y="1825625"/>
            <a:ext cx="4434900" cy="435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2000"/>
              <a:buNone/>
            </a:pPr>
            <a:r>
              <a:rPr lang="en-CA" sz="1800" dirty="0">
                <a:solidFill>
                  <a:srgbClr val="262626"/>
                </a:solidFill>
                <a:latin typeface="Roboto"/>
                <a:ea typeface="Roboto"/>
                <a:cs typeface="Roboto"/>
                <a:sym typeface="Roboto"/>
              </a:rPr>
              <a:t>Growth has been the result of hard work and effort by all team members at Transam. The business has taken a conservative and calculated approach to growth making certain the product offering and service to the clients has never been compromised.</a:t>
            </a:r>
            <a:endParaRPr sz="1800" dirty="0">
              <a:latin typeface="Roboto"/>
              <a:ea typeface="Roboto"/>
              <a:cs typeface="Roboto"/>
              <a:sym typeface="Roboto"/>
            </a:endParaRPr>
          </a:p>
          <a:p>
            <a:pPr marL="0" lvl="0" indent="0" algn="l" rtl="0">
              <a:lnSpc>
                <a:spcPct val="90000"/>
              </a:lnSpc>
              <a:spcBef>
                <a:spcPts val="1000"/>
              </a:spcBef>
              <a:spcAft>
                <a:spcPts val="0"/>
              </a:spcAft>
              <a:buClr>
                <a:srgbClr val="262626"/>
              </a:buClr>
              <a:buSzPts val="2000"/>
              <a:buNone/>
            </a:pPr>
            <a:r>
              <a:rPr lang="en-CA" sz="1800" dirty="0">
                <a:solidFill>
                  <a:srgbClr val="262626"/>
                </a:solidFill>
                <a:latin typeface="Roboto"/>
                <a:ea typeface="Roboto"/>
                <a:cs typeface="Roboto"/>
                <a:sym typeface="Roboto"/>
              </a:rPr>
              <a:t>We continue to provide our customers with leading edge solutions designed to improve their bottom line. Our responsible approach to adding revenue has allowed us to add a significant number of targeted customers with many of them from the Fortune 500 list.</a:t>
            </a:r>
            <a:endParaRPr sz="1800" dirty="0">
              <a:latin typeface="Roboto"/>
              <a:ea typeface="Roboto"/>
              <a:cs typeface="Roboto"/>
              <a:sym typeface="Roboto"/>
            </a:endParaRPr>
          </a:p>
        </p:txBody>
      </p:sp>
      <p:sp>
        <p:nvSpPr>
          <p:cNvPr id="161" name="Google Shape;161;p36"/>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4</a:t>
            </a:fld>
            <a:endParaRPr sz="1600" i="0" u="none" strike="noStrike" cap="none">
              <a:solidFill>
                <a:schemeClr val="lt1"/>
              </a:solidFill>
              <a:latin typeface="Roboto Medium"/>
              <a:ea typeface="Roboto Medium"/>
              <a:cs typeface="Roboto Medium"/>
              <a:sym typeface="Roboto Medium"/>
            </a:endParaRPr>
          </a:p>
        </p:txBody>
      </p:sp>
      <p:sp>
        <p:nvSpPr>
          <p:cNvPr id="8" name="Google Shape;160;p36"/>
          <p:cNvSpPr txBox="1">
            <a:spLocks/>
          </p:cNvSpPr>
          <p:nvPr/>
        </p:nvSpPr>
        <p:spPr>
          <a:xfrm>
            <a:off x="7984384" y="1657465"/>
            <a:ext cx="1810407" cy="3395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62626"/>
              </a:buClr>
              <a:buSzPts val="2000"/>
            </a:pPr>
            <a:r>
              <a:rPr lang="en-CA" sz="1800" b="1" dirty="0">
                <a:solidFill>
                  <a:srgbClr val="262626"/>
                </a:solidFill>
                <a:latin typeface="Roboto"/>
                <a:ea typeface="Roboto"/>
                <a:cs typeface="Roboto"/>
                <a:sym typeface="Roboto"/>
              </a:rPr>
              <a:t>Growth chart</a:t>
            </a:r>
            <a:endParaRPr lang="en-CA" sz="1800" b="1" dirty="0">
              <a:latin typeface="Roboto"/>
              <a:ea typeface="Roboto"/>
              <a:cs typeface="Roboto"/>
              <a:sym typeface="Roboto"/>
            </a:endParaRPr>
          </a:p>
        </p:txBody>
      </p:sp>
      <p:pic>
        <p:nvPicPr>
          <p:cNvPr id="10" name="Picture 9"/>
          <p:cNvPicPr>
            <a:picLocks noChangeAspect="1"/>
          </p:cNvPicPr>
          <p:nvPr/>
        </p:nvPicPr>
        <p:blipFill>
          <a:blip r:embed="rId3"/>
          <a:srcRect/>
          <a:stretch/>
        </p:blipFill>
        <p:spPr>
          <a:xfrm>
            <a:off x="6235787" y="1926537"/>
            <a:ext cx="5307599" cy="4082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Focus</a:t>
            </a:r>
            <a:endParaRPr>
              <a:solidFill>
                <a:srgbClr val="262626"/>
              </a:solidFill>
              <a:latin typeface="Roboto Medium"/>
              <a:ea typeface="Roboto Medium"/>
              <a:cs typeface="Roboto Medium"/>
              <a:sym typeface="Roboto Medium"/>
            </a:endParaRPr>
          </a:p>
        </p:txBody>
      </p:sp>
      <p:sp>
        <p:nvSpPr>
          <p:cNvPr id="168" name="Google Shape;168;p37"/>
          <p:cNvSpPr txBox="1">
            <a:spLocks noGrp="1"/>
          </p:cNvSpPr>
          <p:nvPr>
            <p:ph type="body" idx="1"/>
          </p:nvPr>
        </p:nvSpPr>
        <p:spPr>
          <a:xfrm>
            <a:off x="838201" y="1825625"/>
            <a:ext cx="4094284"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LTL between Toronto and Chicago</a:t>
            </a:r>
            <a:endParaRPr sz="1800" dirty="0">
              <a:solidFill>
                <a:srgbClr val="262626"/>
              </a:solidFill>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Truckload between Toronto</a:t>
            </a:r>
            <a:br>
              <a:rPr lang="en-CA" sz="1800" dirty="0">
                <a:solidFill>
                  <a:srgbClr val="262626"/>
                </a:solidFill>
                <a:latin typeface="Roboto"/>
                <a:ea typeface="Roboto"/>
                <a:cs typeface="Roboto"/>
                <a:sym typeface="Roboto"/>
              </a:rPr>
            </a:br>
            <a:r>
              <a:rPr lang="en-CA" sz="1800" dirty="0">
                <a:solidFill>
                  <a:srgbClr val="262626"/>
                </a:solidFill>
                <a:latin typeface="Roboto"/>
                <a:ea typeface="Roboto"/>
                <a:cs typeface="Roboto"/>
                <a:sym typeface="Roboto"/>
              </a:rPr>
              <a:t>and Chicago/Midwest USA</a:t>
            </a:r>
            <a:endParaRPr sz="1800" dirty="0">
              <a:solidFill>
                <a:srgbClr val="262626"/>
              </a:solidFill>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LTL to Western Canada from Toronto/Chicago </a:t>
            </a:r>
            <a:endParaRPr dirty="0">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Truckload between Western Canada and Toronto</a:t>
            </a:r>
            <a:endParaRPr dirty="0">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Truckload between Western Canada and Chicago/Midwest USA</a:t>
            </a:r>
            <a:endParaRPr dirty="0">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LTL between Toronto and the northeastern states of the USA</a:t>
            </a:r>
            <a:endParaRPr dirty="0">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LTL services between Toronto</a:t>
            </a:r>
            <a:br>
              <a:rPr lang="en-CA" sz="1800" dirty="0">
                <a:solidFill>
                  <a:srgbClr val="262626"/>
                </a:solidFill>
                <a:latin typeface="Roboto"/>
                <a:ea typeface="Roboto"/>
                <a:cs typeface="Roboto"/>
                <a:sym typeface="Roboto"/>
              </a:rPr>
            </a:br>
            <a:r>
              <a:rPr lang="en-CA" sz="1800" dirty="0">
                <a:solidFill>
                  <a:srgbClr val="262626"/>
                </a:solidFill>
                <a:latin typeface="Roboto"/>
                <a:ea typeface="Roboto"/>
                <a:cs typeface="Roboto"/>
                <a:sym typeface="Roboto"/>
              </a:rPr>
              <a:t>and Ohio</a:t>
            </a:r>
            <a:endParaRPr dirty="0">
              <a:latin typeface="Roboto"/>
              <a:ea typeface="Roboto"/>
              <a:cs typeface="Roboto"/>
              <a:sym typeface="Roboto"/>
            </a:endParaRPr>
          </a:p>
          <a:p>
            <a:pPr marL="342900" lvl="0" indent="-342900" algn="l" rtl="0">
              <a:lnSpc>
                <a:spcPct val="90000"/>
              </a:lnSpc>
              <a:spcBef>
                <a:spcPts val="600"/>
              </a:spcBef>
              <a:spcAft>
                <a:spcPts val="0"/>
              </a:spcAft>
              <a:buClr>
                <a:schemeClr val="accent1"/>
              </a:buClr>
              <a:buSzPts val="1800"/>
              <a:buFont typeface="Roboto"/>
              <a:buChar char="•"/>
            </a:pPr>
            <a:r>
              <a:rPr lang="en-CA" sz="1800" dirty="0">
                <a:solidFill>
                  <a:srgbClr val="262626"/>
                </a:solidFill>
                <a:latin typeface="Roboto"/>
                <a:ea typeface="Roboto"/>
                <a:cs typeface="Roboto"/>
                <a:sym typeface="Roboto"/>
              </a:rPr>
              <a:t>Truckload between Toronto</a:t>
            </a:r>
            <a:br>
              <a:rPr lang="en-CA" sz="1800" dirty="0">
                <a:solidFill>
                  <a:srgbClr val="262626"/>
                </a:solidFill>
                <a:latin typeface="Roboto"/>
                <a:ea typeface="Roboto"/>
                <a:cs typeface="Roboto"/>
                <a:sym typeface="Roboto"/>
              </a:rPr>
            </a:br>
            <a:r>
              <a:rPr lang="en-CA" sz="1800" dirty="0">
                <a:solidFill>
                  <a:srgbClr val="262626"/>
                </a:solidFill>
                <a:latin typeface="Roboto"/>
                <a:ea typeface="Roboto"/>
                <a:cs typeface="Roboto"/>
                <a:sym typeface="Roboto"/>
              </a:rPr>
              <a:t>and Ohio/</a:t>
            </a:r>
            <a:r>
              <a:rPr lang="en-CA" sz="1800" dirty="0">
                <a:latin typeface="Roboto"/>
                <a:ea typeface="Roboto"/>
                <a:cs typeface="Roboto"/>
                <a:sym typeface="Roboto"/>
              </a:rPr>
              <a:t>Michigan</a:t>
            </a:r>
            <a:endParaRPr sz="1800" dirty="0">
              <a:latin typeface="Roboto"/>
              <a:ea typeface="Roboto"/>
              <a:cs typeface="Roboto"/>
              <a:sym typeface="Roboto"/>
            </a:endParaRPr>
          </a:p>
        </p:txBody>
      </p:sp>
      <p:sp>
        <p:nvSpPr>
          <p:cNvPr id="169" name="Google Shape;169;p37"/>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5</a:t>
            </a:fld>
            <a:endParaRPr sz="1600" i="0" u="none" strike="noStrike" cap="none">
              <a:solidFill>
                <a:schemeClr val="lt1"/>
              </a:solidFill>
              <a:latin typeface="Roboto Medium"/>
              <a:ea typeface="Roboto Medium"/>
              <a:cs typeface="Roboto Medium"/>
              <a:sym typeface="Roboto Medium"/>
            </a:endParaRPr>
          </a:p>
        </p:txBody>
      </p:sp>
      <p:pic>
        <p:nvPicPr>
          <p:cNvPr id="170" name="Google Shape;170;p37"/>
          <p:cNvPicPr preferRelativeResize="0"/>
          <p:nvPr/>
        </p:nvPicPr>
        <p:blipFill>
          <a:blip r:embed="rId3"/>
          <a:srcRect l="3512" r="3512"/>
          <a:stretch/>
        </p:blipFill>
        <p:spPr>
          <a:xfrm>
            <a:off x="5181600" y="1825624"/>
            <a:ext cx="7010400" cy="5032376"/>
          </a:xfrm>
          <a:prstGeom prst="rect">
            <a:avLst/>
          </a:prstGeom>
          <a:noFill/>
          <a:ln>
            <a:noFill/>
          </a:ln>
        </p:spPr>
      </p:pic>
      <p:sp>
        <p:nvSpPr>
          <p:cNvPr id="2" name="Google Shape;134;p34">
            <a:extLst>
              <a:ext uri="{FF2B5EF4-FFF2-40B4-BE49-F238E27FC236}">
                <a16:creationId xmlns:a16="http://schemas.microsoft.com/office/drawing/2014/main" id="{0456E10C-46BC-AA00-01A8-F20122979070}"/>
              </a:ext>
            </a:extLst>
          </p:cNvPr>
          <p:cNvSpPr/>
          <p:nvPr/>
        </p:nvSpPr>
        <p:spPr>
          <a:xfrm>
            <a:off x="9477440" y="1453896"/>
            <a:ext cx="2714558" cy="3608061"/>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8"/>
          <p:cNvPicPr preferRelativeResize="0"/>
          <p:nvPr/>
        </p:nvPicPr>
        <p:blipFill>
          <a:blip r:embed="rId3"/>
          <a:srcRect/>
          <a:stretch/>
        </p:blipFill>
        <p:spPr>
          <a:xfrm>
            <a:off x="0" y="0"/>
            <a:ext cx="12192000" cy="6875428"/>
          </a:xfrm>
          <a:prstGeom prst="rect">
            <a:avLst/>
          </a:prstGeom>
          <a:noFill/>
          <a:ln>
            <a:noFill/>
          </a:ln>
        </p:spPr>
      </p:pic>
      <p:sp>
        <p:nvSpPr>
          <p:cNvPr id="177" name="Google Shape;177;p38"/>
          <p:cNvSpPr txBox="1">
            <a:spLocks noGrp="1"/>
          </p:cNvSpPr>
          <p:nvPr>
            <p:ph type="sldNum" idx="12"/>
          </p:nvPr>
        </p:nvSpPr>
        <p:spPr>
          <a:xfrm>
            <a:off x="838200" y="6356350"/>
            <a:ext cx="702365" cy="5016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6</a:t>
            </a:fld>
            <a:endParaRPr sz="1600" i="0" u="none" strike="noStrike" cap="none">
              <a:solidFill>
                <a:schemeClr val="lt1"/>
              </a:solidFill>
              <a:latin typeface="Roboto Medium"/>
              <a:ea typeface="Roboto Medium"/>
              <a:cs typeface="Roboto Medium"/>
              <a:sym typeface="Roboto Medium"/>
            </a:endParaRPr>
          </a:p>
        </p:txBody>
      </p:sp>
      <p:sp>
        <p:nvSpPr>
          <p:cNvPr id="179" name="Google Shape;179;p38"/>
          <p:cNvSpPr txBox="1">
            <a:spLocks noGrp="1"/>
          </p:cNvSpPr>
          <p:nvPr>
            <p:ph type="body" idx="1"/>
          </p:nvPr>
        </p:nvSpPr>
        <p:spPr>
          <a:xfrm>
            <a:off x="831850" y="1339850"/>
            <a:ext cx="3977894" cy="14130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2800"/>
              <a:buNone/>
            </a:pPr>
            <a:r>
              <a:rPr lang="en-CA" sz="2000" dirty="0">
                <a:solidFill>
                  <a:schemeClr val="lt1"/>
                </a:solidFill>
                <a:latin typeface="Roboto"/>
                <a:ea typeface="Roboto"/>
                <a:cs typeface="Roboto"/>
                <a:sym typeface="Roboto"/>
              </a:rPr>
              <a:t>To provide quality, cost effective and professional transportation services to our customers safely and reliably.</a:t>
            </a:r>
            <a:endParaRPr sz="2000" dirty="0">
              <a:solidFill>
                <a:schemeClr val="lt1"/>
              </a:solidFill>
              <a:latin typeface="Roboto"/>
              <a:ea typeface="Roboto"/>
              <a:cs typeface="Roboto"/>
              <a:sym typeface="Roboto"/>
            </a:endParaRPr>
          </a:p>
        </p:txBody>
      </p:sp>
      <p:sp>
        <p:nvSpPr>
          <p:cNvPr id="14" name="Google Shape;187;p39">
            <a:extLst>
              <a:ext uri="{FF2B5EF4-FFF2-40B4-BE49-F238E27FC236}">
                <a16:creationId xmlns:a16="http://schemas.microsoft.com/office/drawing/2014/main" id="{DFA48B38-CEE4-A639-3A77-4929E5BA7BF6}"/>
              </a:ext>
            </a:extLst>
          </p:cNvPr>
          <p:cNvSpPr txBox="1">
            <a:spLocks/>
          </p:cNvSpPr>
          <p:nvPr/>
        </p:nvSpPr>
        <p:spPr>
          <a:xfrm>
            <a:off x="831850" y="454765"/>
            <a:ext cx="7506807" cy="5888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CA" dirty="0">
                <a:solidFill>
                  <a:schemeClr val="lt1"/>
                </a:solidFill>
                <a:latin typeface="Roboto Medium"/>
                <a:ea typeface="Roboto Medium"/>
                <a:cs typeface="Roboto Medium"/>
                <a:sym typeface="Roboto Medium"/>
              </a:rPr>
              <a:t>Mission Statement</a:t>
            </a:r>
          </a:p>
        </p:txBody>
      </p:sp>
      <p:pic>
        <p:nvPicPr>
          <p:cNvPr id="20" name="Picture 19" descr="Logo&#10;&#10;Description automatically generated">
            <a:extLst>
              <a:ext uri="{FF2B5EF4-FFF2-40B4-BE49-F238E27FC236}">
                <a16:creationId xmlns:a16="http://schemas.microsoft.com/office/drawing/2014/main" id="{38C64EAF-935B-8538-010E-7D7F50F42A48}"/>
              </a:ext>
            </a:extLst>
          </p:cNvPr>
          <p:cNvPicPr>
            <a:picLocks noChangeAspect="1"/>
          </p:cNvPicPr>
          <p:nvPr/>
        </p:nvPicPr>
        <p:blipFill>
          <a:blip r:embed="rId4"/>
          <a:stretch>
            <a:fillRect/>
          </a:stretch>
        </p:blipFill>
        <p:spPr>
          <a:xfrm>
            <a:off x="8762491" y="319416"/>
            <a:ext cx="2942887" cy="1203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9"/>
          <p:cNvPicPr preferRelativeResize="0"/>
          <p:nvPr/>
        </p:nvPicPr>
        <p:blipFill>
          <a:blip r:embed="rId3"/>
          <a:srcRect/>
          <a:stretch/>
        </p:blipFill>
        <p:spPr>
          <a:xfrm>
            <a:off x="0" y="-17429"/>
            <a:ext cx="12192000" cy="6875428"/>
          </a:xfrm>
          <a:prstGeom prst="rect">
            <a:avLst/>
          </a:prstGeom>
          <a:noFill/>
          <a:ln>
            <a:noFill/>
          </a:ln>
        </p:spPr>
      </p:pic>
      <p:sp>
        <p:nvSpPr>
          <p:cNvPr id="186" name="Google Shape;186;p39"/>
          <p:cNvSpPr txBox="1">
            <a:spLocks noGrp="1"/>
          </p:cNvSpPr>
          <p:nvPr>
            <p:ph type="sldNum" idx="12"/>
          </p:nvPr>
        </p:nvSpPr>
        <p:spPr>
          <a:xfrm>
            <a:off x="838200" y="6356350"/>
            <a:ext cx="702365" cy="5016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7</a:t>
            </a:fld>
            <a:endParaRPr sz="1600" i="0" u="none" strike="noStrike" cap="none">
              <a:solidFill>
                <a:schemeClr val="lt1"/>
              </a:solidFill>
              <a:latin typeface="Roboto Medium"/>
              <a:ea typeface="Roboto Medium"/>
              <a:cs typeface="Roboto Medium"/>
              <a:sym typeface="Roboto Medium"/>
            </a:endParaRPr>
          </a:p>
        </p:txBody>
      </p:sp>
      <p:sp>
        <p:nvSpPr>
          <p:cNvPr id="187" name="Google Shape;187;p39"/>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CA">
                <a:solidFill>
                  <a:schemeClr val="lt1"/>
                </a:solidFill>
                <a:latin typeface="Roboto Medium"/>
                <a:ea typeface="Roboto Medium"/>
                <a:cs typeface="Roboto Medium"/>
                <a:sym typeface="Roboto Medium"/>
              </a:rPr>
              <a:t>Vision Statement</a:t>
            </a:r>
            <a:endParaRPr>
              <a:solidFill>
                <a:schemeClr val="lt1"/>
              </a:solidFill>
              <a:latin typeface="Roboto Medium"/>
              <a:ea typeface="Roboto Medium"/>
              <a:cs typeface="Roboto Medium"/>
              <a:sym typeface="Roboto Medium"/>
            </a:endParaRPr>
          </a:p>
        </p:txBody>
      </p:sp>
      <p:sp>
        <p:nvSpPr>
          <p:cNvPr id="188" name="Google Shape;188;p39"/>
          <p:cNvSpPr txBox="1">
            <a:spLocks noGrp="1"/>
          </p:cNvSpPr>
          <p:nvPr>
            <p:ph type="body" idx="1"/>
          </p:nvPr>
        </p:nvSpPr>
        <p:spPr>
          <a:xfrm>
            <a:off x="831850" y="1339850"/>
            <a:ext cx="4416806" cy="207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CA" sz="2000" dirty="0">
                <a:solidFill>
                  <a:schemeClr val="lt1"/>
                </a:solidFill>
                <a:latin typeface="Roboto"/>
                <a:ea typeface="Roboto"/>
                <a:cs typeface="Roboto"/>
                <a:sym typeface="Roboto"/>
              </a:rPr>
              <a:t>Transam seeks to be the solution provider that builds and fosters long term relationships through our commitment to reliability, service, and expertise. Transam will supply custom tailored services to satisfy the unique needs of our clients.</a:t>
            </a:r>
            <a:endParaRPr sz="2000" dirty="0">
              <a:latin typeface="Roboto"/>
              <a:ea typeface="Roboto"/>
              <a:cs typeface="Roboto"/>
              <a:sym typeface="Roboto"/>
            </a:endParaRPr>
          </a:p>
        </p:txBody>
      </p:sp>
      <p:pic>
        <p:nvPicPr>
          <p:cNvPr id="3" name="Picture 2" descr="Logo&#10;&#10;Description automatically generated">
            <a:extLst>
              <a:ext uri="{FF2B5EF4-FFF2-40B4-BE49-F238E27FC236}">
                <a16:creationId xmlns:a16="http://schemas.microsoft.com/office/drawing/2014/main" id="{8AEE7098-29D0-29F2-15F5-0996A1B7E114}"/>
              </a:ext>
            </a:extLst>
          </p:cNvPr>
          <p:cNvPicPr>
            <a:picLocks noChangeAspect="1"/>
          </p:cNvPicPr>
          <p:nvPr/>
        </p:nvPicPr>
        <p:blipFill>
          <a:blip r:embed="rId4"/>
          <a:stretch>
            <a:fillRect/>
          </a:stretch>
        </p:blipFill>
        <p:spPr>
          <a:xfrm>
            <a:off x="8762491" y="319416"/>
            <a:ext cx="2942887" cy="1203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0"/>
          <p:cNvPicPr preferRelativeResize="0"/>
          <p:nvPr/>
        </p:nvPicPr>
        <p:blipFill>
          <a:blip r:embed="rId3">
            <a:extLst>
              <a:ext uri="{28A0092B-C50C-407E-A947-70E740481C1C}">
                <a14:useLocalDpi xmlns:a14="http://schemas.microsoft.com/office/drawing/2010/main" val="0"/>
              </a:ext>
            </a:extLst>
          </a:blip>
          <a:stretch>
            <a:fillRect/>
          </a:stretch>
        </p:blipFill>
        <p:spPr>
          <a:xfrm>
            <a:off x="838201" y="1779220"/>
            <a:ext cx="10515592" cy="5078779"/>
          </a:xfrm>
          <a:prstGeom prst="rect">
            <a:avLst/>
          </a:prstGeom>
          <a:noFill/>
          <a:ln>
            <a:noFill/>
          </a:ln>
        </p:spPr>
      </p:pic>
      <p:sp>
        <p:nvSpPr>
          <p:cNvPr id="195" name="Google Shape;195;p40"/>
          <p:cNvSpPr txBox="1">
            <a:spLocks noGrp="1"/>
          </p:cNvSpPr>
          <p:nvPr>
            <p:ph type="sldNum" idx="12"/>
          </p:nvPr>
        </p:nvSpPr>
        <p:spPr>
          <a:xfrm>
            <a:off x="838200" y="6356350"/>
            <a:ext cx="702365" cy="501650"/>
          </a:xfrm>
          <a:prstGeom prst="rect">
            <a:avLst/>
          </a:prstGeom>
          <a:solidFill>
            <a:srgbClr val="FFD325"/>
          </a:solid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CA" sz="1600" b="0" i="0" u="none" strike="noStrike" cap="none">
                <a:solidFill>
                  <a:schemeClr val="lt1"/>
                </a:solidFill>
                <a:latin typeface="Roboto Medium"/>
                <a:ea typeface="Roboto Medium"/>
                <a:cs typeface="Roboto Medium"/>
                <a:sym typeface="Roboto Medium"/>
              </a:rPr>
              <a:t>8</a:t>
            </a:fld>
            <a:endParaRPr sz="1600" b="0" i="0" u="none" strike="noStrike" cap="none">
              <a:solidFill>
                <a:schemeClr val="lt1"/>
              </a:solidFill>
              <a:latin typeface="Roboto Medium"/>
              <a:ea typeface="Roboto Medium"/>
              <a:cs typeface="Roboto Medium"/>
              <a:sym typeface="Roboto Medium"/>
            </a:endParaRPr>
          </a:p>
        </p:txBody>
      </p:sp>
      <p:sp>
        <p:nvSpPr>
          <p:cNvPr id="196" name="Google Shape;196;p40"/>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Coverage</a:t>
            </a:r>
            <a:endParaRPr>
              <a:latin typeface="Roboto Medium"/>
              <a:ea typeface="Roboto Medium"/>
              <a:cs typeface="Roboto Medium"/>
              <a:sym typeface="Roboto Medium"/>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Safety and Security</a:t>
            </a:r>
            <a:endParaRPr>
              <a:latin typeface="Roboto Medium"/>
              <a:ea typeface="Roboto Medium"/>
              <a:cs typeface="Roboto Medium"/>
              <a:sym typeface="Roboto Medium"/>
            </a:endParaRPr>
          </a:p>
        </p:txBody>
      </p:sp>
      <p:sp>
        <p:nvSpPr>
          <p:cNvPr id="202" name="Google Shape;202;p41"/>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9</a:t>
            </a:fld>
            <a:endParaRPr sz="1600" i="0" u="none" strike="noStrike" cap="none">
              <a:solidFill>
                <a:schemeClr val="lt1"/>
              </a:solidFill>
              <a:latin typeface="Roboto Medium"/>
              <a:ea typeface="Roboto Medium"/>
              <a:cs typeface="Roboto Medium"/>
              <a:sym typeface="Roboto Medium"/>
            </a:endParaRPr>
          </a:p>
        </p:txBody>
      </p:sp>
      <p:grpSp>
        <p:nvGrpSpPr>
          <p:cNvPr id="203" name="Google Shape;203;p41"/>
          <p:cNvGrpSpPr/>
          <p:nvPr/>
        </p:nvGrpSpPr>
        <p:grpSpPr>
          <a:xfrm>
            <a:off x="2810084" y="1975443"/>
            <a:ext cx="3043967" cy="2765995"/>
            <a:chOff x="3178540" y="2413593"/>
            <a:chExt cx="2004393" cy="2765995"/>
          </a:xfrm>
        </p:grpSpPr>
        <p:cxnSp>
          <p:nvCxnSpPr>
            <p:cNvPr id="204" name="Google Shape;204;p41"/>
            <p:cNvCxnSpPr/>
            <p:nvPr/>
          </p:nvCxnSpPr>
          <p:spPr>
            <a:xfrm rot="10800000">
              <a:off x="3178540" y="5179588"/>
              <a:ext cx="2004393" cy="0"/>
            </a:xfrm>
            <a:prstGeom prst="straightConnector1">
              <a:avLst/>
            </a:prstGeom>
            <a:noFill/>
            <a:ln w="9525" cap="flat" cmpd="sng">
              <a:solidFill>
                <a:srgbClr val="262626"/>
              </a:solidFill>
              <a:prstDash val="solid"/>
              <a:miter lim="800000"/>
              <a:headEnd type="none" w="sm" len="sm"/>
              <a:tailEnd type="none" w="sm" len="sm"/>
            </a:ln>
          </p:spPr>
        </p:cxnSp>
        <p:cxnSp>
          <p:nvCxnSpPr>
            <p:cNvPr id="205" name="Google Shape;205;p41"/>
            <p:cNvCxnSpPr/>
            <p:nvPr/>
          </p:nvCxnSpPr>
          <p:spPr>
            <a:xfrm rot="10800000">
              <a:off x="3468903" y="4674116"/>
              <a:ext cx="1714030" cy="0"/>
            </a:xfrm>
            <a:prstGeom prst="straightConnector1">
              <a:avLst/>
            </a:prstGeom>
            <a:noFill/>
            <a:ln w="9525" cap="flat" cmpd="sng">
              <a:solidFill>
                <a:srgbClr val="262626"/>
              </a:solidFill>
              <a:prstDash val="solid"/>
              <a:miter lim="800000"/>
              <a:headEnd type="none" w="sm" len="sm"/>
              <a:tailEnd type="none" w="sm" len="sm"/>
            </a:ln>
          </p:spPr>
        </p:cxnSp>
        <p:cxnSp>
          <p:nvCxnSpPr>
            <p:cNvPr id="206" name="Google Shape;206;p41"/>
            <p:cNvCxnSpPr/>
            <p:nvPr/>
          </p:nvCxnSpPr>
          <p:spPr>
            <a:xfrm rot="10800000">
              <a:off x="3627066" y="4107748"/>
              <a:ext cx="1555867" cy="0"/>
            </a:xfrm>
            <a:prstGeom prst="straightConnector1">
              <a:avLst/>
            </a:prstGeom>
            <a:noFill/>
            <a:ln w="9525" cap="flat" cmpd="sng">
              <a:solidFill>
                <a:srgbClr val="262626"/>
              </a:solidFill>
              <a:prstDash val="solid"/>
              <a:miter lim="800000"/>
              <a:headEnd type="none" w="sm" len="sm"/>
              <a:tailEnd type="none" w="sm" len="sm"/>
            </a:ln>
          </p:spPr>
        </p:cxnSp>
        <p:cxnSp>
          <p:nvCxnSpPr>
            <p:cNvPr id="207" name="Google Shape;207;p41"/>
            <p:cNvCxnSpPr/>
            <p:nvPr/>
          </p:nvCxnSpPr>
          <p:spPr>
            <a:xfrm rot="10800000">
              <a:off x="3627066" y="3485433"/>
              <a:ext cx="1555867" cy="0"/>
            </a:xfrm>
            <a:prstGeom prst="straightConnector1">
              <a:avLst/>
            </a:prstGeom>
            <a:noFill/>
            <a:ln w="9525" cap="flat" cmpd="sng">
              <a:solidFill>
                <a:srgbClr val="262626"/>
              </a:solidFill>
              <a:prstDash val="solid"/>
              <a:miter lim="800000"/>
              <a:headEnd type="none" w="sm" len="sm"/>
              <a:tailEnd type="none" w="sm" len="sm"/>
            </a:ln>
          </p:spPr>
        </p:cxnSp>
        <p:cxnSp>
          <p:nvCxnSpPr>
            <p:cNvPr id="208" name="Google Shape;208;p41"/>
            <p:cNvCxnSpPr/>
            <p:nvPr/>
          </p:nvCxnSpPr>
          <p:spPr>
            <a:xfrm rot="10800000">
              <a:off x="3468903" y="2919065"/>
              <a:ext cx="1714030" cy="0"/>
            </a:xfrm>
            <a:prstGeom prst="straightConnector1">
              <a:avLst/>
            </a:prstGeom>
            <a:noFill/>
            <a:ln w="9525" cap="flat" cmpd="sng">
              <a:solidFill>
                <a:srgbClr val="262626"/>
              </a:solidFill>
              <a:prstDash val="solid"/>
              <a:miter lim="800000"/>
              <a:headEnd type="none" w="sm" len="sm"/>
              <a:tailEnd type="none" w="sm" len="sm"/>
            </a:ln>
          </p:spPr>
        </p:cxnSp>
        <p:cxnSp>
          <p:nvCxnSpPr>
            <p:cNvPr id="209" name="Google Shape;209;p41"/>
            <p:cNvCxnSpPr/>
            <p:nvPr/>
          </p:nvCxnSpPr>
          <p:spPr>
            <a:xfrm rot="10800000">
              <a:off x="3178540" y="2413593"/>
              <a:ext cx="2004393" cy="0"/>
            </a:xfrm>
            <a:prstGeom prst="straightConnector1">
              <a:avLst/>
            </a:prstGeom>
            <a:noFill/>
            <a:ln w="9525" cap="flat" cmpd="sng">
              <a:solidFill>
                <a:srgbClr val="262626"/>
              </a:solidFill>
              <a:prstDash val="solid"/>
              <a:miter lim="800000"/>
              <a:headEnd type="none" w="sm" len="sm"/>
              <a:tailEnd type="none" w="sm" len="sm"/>
            </a:ln>
          </p:spPr>
        </p:cxnSp>
      </p:grpSp>
      <p:grpSp>
        <p:nvGrpSpPr>
          <p:cNvPr id="210" name="Google Shape;210;p41"/>
          <p:cNvGrpSpPr/>
          <p:nvPr/>
        </p:nvGrpSpPr>
        <p:grpSpPr>
          <a:xfrm>
            <a:off x="5117056" y="1975443"/>
            <a:ext cx="3109563" cy="2765995"/>
            <a:chOff x="5220966" y="2413593"/>
            <a:chExt cx="3109563" cy="2765995"/>
          </a:xfrm>
        </p:grpSpPr>
        <p:cxnSp>
          <p:nvCxnSpPr>
            <p:cNvPr id="211" name="Google Shape;211;p41"/>
            <p:cNvCxnSpPr/>
            <p:nvPr/>
          </p:nvCxnSpPr>
          <p:spPr>
            <a:xfrm>
              <a:off x="5220966" y="5179588"/>
              <a:ext cx="3109563" cy="0"/>
            </a:xfrm>
            <a:prstGeom prst="straightConnector1">
              <a:avLst/>
            </a:prstGeom>
            <a:noFill/>
            <a:ln w="9525" cap="flat" cmpd="sng">
              <a:solidFill>
                <a:srgbClr val="262626"/>
              </a:solidFill>
              <a:prstDash val="solid"/>
              <a:miter lim="800000"/>
              <a:headEnd type="none" w="sm" len="sm"/>
              <a:tailEnd type="none" w="sm" len="sm"/>
            </a:ln>
          </p:spPr>
        </p:cxnSp>
        <p:cxnSp>
          <p:nvCxnSpPr>
            <p:cNvPr id="212" name="Google Shape;212;p41"/>
            <p:cNvCxnSpPr/>
            <p:nvPr/>
          </p:nvCxnSpPr>
          <p:spPr>
            <a:xfrm>
              <a:off x="5220966" y="4674116"/>
              <a:ext cx="2659102" cy="0"/>
            </a:xfrm>
            <a:prstGeom prst="straightConnector1">
              <a:avLst/>
            </a:prstGeom>
            <a:noFill/>
            <a:ln w="9525" cap="flat" cmpd="sng">
              <a:solidFill>
                <a:srgbClr val="262626"/>
              </a:solidFill>
              <a:prstDash val="solid"/>
              <a:miter lim="800000"/>
              <a:headEnd type="none" w="sm" len="sm"/>
              <a:tailEnd type="none" w="sm" len="sm"/>
            </a:ln>
          </p:spPr>
        </p:cxnSp>
        <p:cxnSp>
          <p:nvCxnSpPr>
            <p:cNvPr id="213" name="Google Shape;213;p41"/>
            <p:cNvCxnSpPr/>
            <p:nvPr/>
          </p:nvCxnSpPr>
          <p:spPr>
            <a:xfrm>
              <a:off x="5220966" y="4107748"/>
              <a:ext cx="2413732" cy="0"/>
            </a:xfrm>
            <a:prstGeom prst="straightConnector1">
              <a:avLst/>
            </a:prstGeom>
            <a:noFill/>
            <a:ln w="9525" cap="flat" cmpd="sng">
              <a:solidFill>
                <a:srgbClr val="262626"/>
              </a:solidFill>
              <a:prstDash val="solid"/>
              <a:miter lim="800000"/>
              <a:headEnd type="none" w="sm" len="sm"/>
              <a:tailEnd type="none" w="sm" len="sm"/>
            </a:ln>
          </p:spPr>
        </p:cxnSp>
        <p:cxnSp>
          <p:nvCxnSpPr>
            <p:cNvPr id="214" name="Google Shape;214;p41"/>
            <p:cNvCxnSpPr/>
            <p:nvPr/>
          </p:nvCxnSpPr>
          <p:spPr>
            <a:xfrm>
              <a:off x="5220966" y="3485433"/>
              <a:ext cx="2413732" cy="0"/>
            </a:xfrm>
            <a:prstGeom prst="straightConnector1">
              <a:avLst/>
            </a:prstGeom>
            <a:noFill/>
            <a:ln w="9525" cap="flat" cmpd="sng">
              <a:solidFill>
                <a:srgbClr val="262626"/>
              </a:solidFill>
              <a:prstDash val="solid"/>
              <a:miter lim="800000"/>
              <a:headEnd type="none" w="sm" len="sm"/>
              <a:tailEnd type="none" w="sm" len="sm"/>
            </a:ln>
          </p:spPr>
        </p:cxnSp>
        <p:cxnSp>
          <p:nvCxnSpPr>
            <p:cNvPr id="215" name="Google Shape;215;p41"/>
            <p:cNvCxnSpPr/>
            <p:nvPr/>
          </p:nvCxnSpPr>
          <p:spPr>
            <a:xfrm>
              <a:off x="5220966" y="2919065"/>
              <a:ext cx="2659102" cy="0"/>
            </a:xfrm>
            <a:prstGeom prst="straightConnector1">
              <a:avLst/>
            </a:prstGeom>
            <a:noFill/>
            <a:ln w="9525" cap="flat" cmpd="sng">
              <a:solidFill>
                <a:srgbClr val="262626"/>
              </a:solidFill>
              <a:prstDash val="solid"/>
              <a:miter lim="800000"/>
              <a:headEnd type="none" w="sm" len="sm"/>
              <a:tailEnd type="none" w="sm" len="sm"/>
            </a:ln>
          </p:spPr>
        </p:cxnSp>
        <p:cxnSp>
          <p:nvCxnSpPr>
            <p:cNvPr id="216" name="Google Shape;216;p41"/>
            <p:cNvCxnSpPr/>
            <p:nvPr/>
          </p:nvCxnSpPr>
          <p:spPr>
            <a:xfrm>
              <a:off x="5220966" y="2413593"/>
              <a:ext cx="3109563" cy="0"/>
            </a:xfrm>
            <a:prstGeom prst="straightConnector1">
              <a:avLst/>
            </a:prstGeom>
            <a:noFill/>
            <a:ln w="9525" cap="flat" cmpd="sng">
              <a:solidFill>
                <a:srgbClr val="262626"/>
              </a:solidFill>
              <a:prstDash val="solid"/>
              <a:miter lim="800000"/>
              <a:headEnd type="none" w="sm" len="sm"/>
              <a:tailEnd type="none" w="sm" len="sm"/>
            </a:ln>
          </p:spPr>
        </p:cxnSp>
      </p:grpSp>
      <p:sp>
        <p:nvSpPr>
          <p:cNvPr id="217" name="Google Shape;217;p41"/>
          <p:cNvSpPr/>
          <p:nvPr/>
        </p:nvSpPr>
        <p:spPr>
          <a:xfrm>
            <a:off x="3923084" y="1821032"/>
            <a:ext cx="3074818" cy="307481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1"/>
          <p:cNvSpPr/>
          <p:nvPr/>
        </p:nvSpPr>
        <p:spPr>
          <a:xfrm>
            <a:off x="4333378" y="2790270"/>
            <a:ext cx="2258413" cy="1014689"/>
          </a:xfrm>
          <a:custGeom>
            <a:avLst/>
            <a:gdLst/>
            <a:ahLst/>
            <a:cxnLst/>
            <a:rect l="l" t="t" r="r" b="b"/>
            <a:pathLst>
              <a:path w="1967883" h="1014689" extrusionOk="0">
                <a:moveTo>
                  <a:pt x="0" y="0"/>
                </a:moveTo>
                <a:lnTo>
                  <a:pt x="1967883" y="0"/>
                </a:lnTo>
                <a:lnTo>
                  <a:pt x="1967883" y="1014689"/>
                </a:lnTo>
                <a:lnTo>
                  <a:pt x="0" y="1014689"/>
                </a:lnTo>
                <a:lnTo>
                  <a:pt x="0" y="0"/>
                </a:lnTo>
                <a:close/>
              </a:path>
            </a:pathLst>
          </a:cu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CA" sz="3200" i="0" u="none" strike="noStrike" cap="none">
                <a:solidFill>
                  <a:schemeClr val="lt1"/>
                </a:solidFill>
                <a:latin typeface="Roboto Medium"/>
                <a:ea typeface="Roboto Medium"/>
                <a:cs typeface="Roboto Medium"/>
                <a:sym typeface="Roboto Medium"/>
              </a:rPr>
              <a:t>SAFETY</a:t>
            </a:r>
            <a:br>
              <a:rPr lang="en-CA" sz="3200" i="0" u="none" strike="noStrike" cap="none">
                <a:solidFill>
                  <a:schemeClr val="lt1"/>
                </a:solidFill>
                <a:latin typeface="Roboto Medium"/>
                <a:ea typeface="Roboto Medium"/>
                <a:cs typeface="Roboto Medium"/>
                <a:sym typeface="Roboto Medium"/>
              </a:rPr>
            </a:br>
            <a:r>
              <a:rPr lang="en-CA" sz="3200" i="0" u="none" strike="noStrike" cap="none">
                <a:solidFill>
                  <a:schemeClr val="lt1"/>
                </a:solidFill>
                <a:latin typeface="Roboto Medium"/>
                <a:ea typeface="Roboto Medium"/>
                <a:cs typeface="Roboto Medium"/>
                <a:sym typeface="Roboto Medium"/>
              </a:rPr>
              <a:t>&amp; SECURITY</a:t>
            </a:r>
            <a:endParaRPr sz="3200" i="0" u="none" strike="noStrike" cap="none">
              <a:solidFill>
                <a:schemeClr val="lt1"/>
              </a:solidFill>
              <a:latin typeface="Roboto Medium"/>
              <a:ea typeface="Roboto Medium"/>
              <a:cs typeface="Roboto Medium"/>
              <a:sym typeface="Roboto Medium"/>
            </a:endParaRPr>
          </a:p>
        </p:txBody>
      </p:sp>
      <p:sp>
        <p:nvSpPr>
          <p:cNvPr id="219" name="Google Shape;219;p41"/>
          <p:cNvSpPr/>
          <p:nvPr/>
        </p:nvSpPr>
        <p:spPr>
          <a:xfrm>
            <a:off x="8514380" y="1744832"/>
            <a:ext cx="2659310" cy="461222"/>
          </a:xfrm>
          <a:custGeom>
            <a:avLst/>
            <a:gdLst/>
            <a:ahLst/>
            <a:cxnLst/>
            <a:rect l="l" t="t" r="r" b="b"/>
            <a:pathLst>
              <a:path w="757961" h="461222" extrusionOk="0">
                <a:moveTo>
                  <a:pt x="0" y="0"/>
                </a:moveTo>
                <a:lnTo>
                  <a:pt x="757961" y="0"/>
                </a:lnTo>
                <a:lnTo>
                  <a:pt x="757961"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E-Log equipped tractors</a:t>
            </a:r>
            <a:endParaRPr sz="1600" i="0" u="none" strike="noStrike" cap="none">
              <a:solidFill>
                <a:schemeClr val="dk1"/>
              </a:solidFill>
              <a:latin typeface="Roboto"/>
              <a:ea typeface="Roboto"/>
              <a:cs typeface="Roboto"/>
              <a:sym typeface="Roboto"/>
            </a:endParaRPr>
          </a:p>
        </p:txBody>
      </p:sp>
      <p:sp>
        <p:nvSpPr>
          <p:cNvPr id="220" name="Google Shape;220;p41"/>
          <p:cNvSpPr/>
          <p:nvPr/>
        </p:nvSpPr>
        <p:spPr>
          <a:xfrm>
            <a:off x="8063918" y="2250304"/>
            <a:ext cx="2557321" cy="461222"/>
          </a:xfrm>
          <a:custGeom>
            <a:avLst/>
            <a:gdLst/>
            <a:ahLst/>
            <a:cxnLst/>
            <a:rect l="l" t="t" r="r" b="b"/>
            <a:pathLst>
              <a:path w="1398548" h="461222" extrusionOk="0">
                <a:moveTo>
                  <a:pt x="0" y="0"/>
                </a:moveTo>
                <a:lnTo>
                  <a:pt x="1398548" y="0"/>
                </a:lnTo>
                <a:lnTo>
                  <a:pt x="139854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Pre and post trip inspections of all units</a:t>
            </a:r>
            <a:endParaRPr sz="1600" i="0" u="none" strike="noStrike" cap="none">
              <a:solidFill>
                <a:schemeClr val="dk1"/>
              </a:solidFill>
              <a:latin typeface="Roboto"/>
              <a:ea typeface="Roboto"/>
              <a:cs typeface="Roboto"/>
              <a:sym typeface="Roboto"/>
            </a:endParaRPr>
          </a:p>
        </p:txBody>
      </p:sp>
      <p:sp>
        <p:nvSpPr>
          <p:cNvPr id="221" name="Google Shape;221;p41"/>
          <p:cNvSpPr/>
          <p:nvPr/>
        </p:nvSpPr>
        <p:spPr>
          <a:xfrm>
            <a:off x="7818548" y="2816671"/>
            <a:ext cx="3012241" cy="461222"/>
          </a:xfrm>
          <a:custGeom>
            <a:avLst/>
            <a:gdLst/>
            <a:ahLst/>
            <a:cxnLst/>
            <a:rect l="l" t="t" r="r" b="b"/>
            <a:pathLst>
              <a:path w="507650" h="461222" extrusionOk="0">
                <a:moveTo>
                  <a:pt x="0" y="0"/>
                </a:moveTo>
                <a:lnTo>
                  <a:pt x="507650" y="0"/>
                </a:lnTo>
                <a:lnTo>
                  <a:pt x="507650"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24 hours surveillance of yard</a:t>
            </a:r>
            <a:endParaRPr sz="1600" i="0" u="none" strike="noStrike" cap="none">
              <a:solidFill>
                <a:schemeClr val="dk1"/>
              </a:solidFill>
              <a:latin typeface="Roboto"/>
              <a:ea typeface="Roboto"/>
              <a:cs typeface="Roboto"/>
              <a:sym typeface="Roboto"/>
            </a:endParaRPr>
          </a:p>
        </p:txBody>
      </p:sp>
      <p:sp>
        <p:nvSpPr>
          <p:cNvPr id="222" name="Google Shape;222;p41"/>
          <p:cNvSpPr/>
          <p:nvPr/>
        </p:nvSpPr>
        <p:spPr>
          <a:xfrm>
            <a:off x="7818549" y="3438987"/>
            <a:ext cx="3012240" cy="461222"/>
          </a:xfrm>
          <a:custGeom>
            <a:avLst/>
            <a:gdLst/>
            <a:ahLst/>
            <a:cxnLst/>
            <a:rect l="l" t="t" r="r" b="b"/>
            <a:pathLst>
              <a:path w="416273" h="461222" extrusionOk="0">
                <a:moveTo>
                  <a:pt x="0" y="0"/>
                </a:moveTo>
                <a:lnTo>
                  <a:pt x="416273" y="0"/>
                </a:lnTo>
                <a:lnTo>
                  <a:pt x="416273"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Robust safety and security department</a:t>
            </a:r>
            <a:endParaRPr sz="1600" i="0" u="none" strike="noStrike" cap="none">
              <a:solidFill>
                <a:schemeClr val="dk1"/>
              </a:solidFill>
              <a:latin typeface="Roboto"/>
              <a:ea typeface="Roboto"/>
              <a:cs typeface="Roboto"/>
              <a:sym typeface="Roboto"/>
            </a:endParaRPr>
          </a:p>
        </p:txBody>
      </p:sp>
      <p:sp>
        <p:nvSpPr>
          <p:cNvPr id="223" name="Google Shape;223;p41"/>
          <p:cNvSpPr/>
          <p:nvPr/>
        </p:nvSpPr>
        <p:spPr>
          <a:xfrm>
            <a:off x="8063919" y="4005354"/>
            <a:ext cx="3538396" cy="461222"/>
          </a:xfrm>
          <a:custGeom>
            <a:avLst/>
            <a:gdLst/>
            <a:ahLst/>
            <a:cxnLst/>
            <a:rect l="l" t="t" r="r" b="b"/>
            <a:pathLst>
              <a:path w="1820928" h="461222" extrusionOk="0">
                <a:moveTo>
                  <a:pt x="0" y="0"/>
                </a:moveTo>
                <a:lnTo>
                  <a:pt x="1820928" y="0"/>
                </a:lnTo>
                <a:lnTo>
                  <a:pt x="182092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Electronically controlled security gate</a:t>
            </a:r>
            <a:endParaRPr sz="1600" i="0" u="none" strike="noStrike" cap="none">
              <a:solidFill>
                <a:schemeClr val="dk1"/>
              </a:solidFill>
              <a:latin typeface="Roboto"/>
              <a:ea typeface="Roboto"/>
              <a:cs typeface="Roboto"/>
              <a:sym typeface="Roboto"/>
            </a:endParaRPr>
          </a:p>
        </p:txBody>
      </p:sp>
      <p:grpSp>
        <p:nvGrpSpPr>
          <p:cNvPr id="224" name="Google Shape;224;p41"/>
          <p:cNvGrpSpPr/>
          <p:nvPr/>
        </p:nvGrpSpPr>
        <p:grpSpPr>
          <a:xfrm>
            <a:off x="7300176" y="1744832"/>
            <a:ext cx="1157054" cy="3227217"/>
            <a:chOff x="7404086" y="2182982"/>
            <a:chExt cx="1157054" cy="3227217"/>
          </a:xfrm>
        </p:grpSpPr>
        <p:sp>
          <p:nvSpPr>
            <p:cNvPr id="225" name="Google Shape;225;p41"/>
            <p:cNvSpPr/>
            <p:nvPr/>
          </p:nvSpPr>
          <p:spPr>
            <a:xfrm>
              <a:off x="8099918" y="2182982"/>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7649457" y="268845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1"/>
            <p:cNvSpPr/>
            <p:nvPr/>
          </p:nvSpPr>
          <p:spPr>
            <a:xfrm>
              <a:off x="7404086" y="3254821"/>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1"/>
            <p:cNvSpPr/>
            <p:nvPr/>
          </p:nvSpPr>
          <p:spPr>
            <a:xfrm>
              <a:off x="7404086" y="387713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p:nvPr/>
          </p:nvSpPr>
          <p:spPr>
            <a:xfrm>
              <a:off x="7649457" y="444350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1"/>
            <p:cNvSpPr/>
            <p:nvPr/>
          </p:nvSpPr>
          <p:spPr>
            <a:xfrm>
              <a:off x="8099918" y="494897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41"/>
          <p:cNvSpPr/>
          <p:nvPr/>
        </p:nvSpPr>
        <p:spPr>
          <a:xfrm>
            <a:off x="8514380" y="4510827"/>
            <a:ext cx="2316409" cy="461222"/>
          </a:xfrm>
          <a:custGeom>
            <a:avLst/>
            <a:gdLst/>
            <a:ahLst/>
            <a:cxnLst/>
            <a:rect l="l" t="t" r="r" b="b"/>
            <a:pathLst>
              <a:path w="2553132" h="461222" extrusionOk="0">
                <a:moveTo>
                  <a:pt x="0" y="0"/>
                </a:moveTo>
                <a:lnTo>
                  <a:pt x="2553132" y="0"/>
                </a:lnTo>
                <a:lnTo>
                  <a:pt x="2553132"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Comprehensive Health and Safety Program</a:t>
            </a:r>
            <a:endParaRPr sz="1600" i="0" u="none" strike="noStrike" cap="none">
              <a:solidFill>
                <a:schemeClr val="dk1"/>
              </a:solidFill>
              <a:latin typeface="Roboto"/>
              <a:ea typeface="Roboto"/>
              <a:cs typeface="Roboto"/>
              <a:sym typeface="Roboto"/>
            </a:endParaRPr>
          </a:p>
        </p:txBody>
      </p:sp>
      <p:sp>
        <p:nvSpPr>
          <p:cNvPr id="232" name="Google Shape;232;p41"/>
          <p:cNvSpPr/>
          <p:nvPr/>
        </p:nvSpPr>
        <p:spPr>
          <a:xfrm>
            <a:off x="519548" y="1754350"/>
            <a:ext cx="1868374" cy="461222"/>
          </a:xfrm>
          <a:custGeom>
            <a:avLst/>
            <a:gdLst/>
            <a:ahLst/>
            <a:cxnLst/>
            <a:rect l="l" t="t" r="r" b="b"/>
            <a:pathLst>
              <a:path w="757961" h="461222" extrusionOk="0">
                <a:moveTo>
                  <a:pt x="0" y="0"/>
                </a:moveTo>
                <a:lnTo>
                  <a:pt x="757961" y="0"/>
                </a:lnTo>
                <a:lnTo>
                  <a:pt x="757961" y="461222"/>
                </a:lnTo>
                <a:lnTo>
                  <a:pt x="0" y="461222"/>
                </a:lnTo>
                <a:lnTo>
                  <a:pt x="0" y="0"/>
                </a:lnTo>
                <a:close/>
              </a:path>
            </a:pathLst>
          </a:custGeom>
          <a:noFill/>
          <a:ln>
            <a:noFill/>
          </a:ln>
        </p:spPr>
        <p:txBody>
          <a:bodyPr spcFirstLastPara="1" wrap="square" lIns="64750" tIns="0" rIns="64750" bIns="0" anchor="t"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C-TPAT</a:t>
            </a:r>
            <a:br>
              <a:rPr lang="en-CA" sz="1600" i="0" u="none" strike="noStrike" cap="none">
                <a:solidFill>
                  <a:schemeClr val="dk1"/>
                </a:solidFill>
                <a:latin typeface="Roboto"/>
                <a:ea typeface="Roboto"/>
                <a:cs typeface="Roboto"/>
                <a:sym typeface="Roboto"/>
              </a:rPr>
            </a:br>
            <a:r>
              <a:rPr lang="en-CA" sz="1600" i="0" u="none" strike="noStrike" cap="none">
                <a:solidFill>
                  <a:schemeClr val="dk1"/>
                </a:solidFill>
                <a:latin typeface="Roboto"/>
                <a:ea typeface="Roboto"/>
                <a:cs typeface="Roboto"/>
                <a:sym typeface="Roboto"/>
              </a:rPr>
              <a:t>FAST EXPRESS</a:t>
            </a:r>
            <a:endParaRPr sz="1600">
              <a:latin typeface="Roboto"/>
              <a:ea typeface="Roboto"/>
              <a:cs typeface="Roboto"/>
              <a:sym typeface="Roboto"/>
            </a:endParaRPr>
          </a:p>
          <a:p>
            <a:pPr marL="0" marR="0" lvl="0" indent="0" algn="r" rtl="0">
              <a:lnSpc>
                <a:spcPct val="75000"/>
              </a:lnSpc>
              <a:spcBef>
                <a:spcPts val="595"/>
              </a:spcBef>
              <a:spcAft>
                <a:spcPts val="0"/>
              </a:spcAft>
              <a:buNone/>
            </a:pPr>
            <a:endParaRPr sz="1700" i="0" u="none" strike="noStrike" cap="none">
              <a:solidFill>
                <a:schemeClr val="dk1"/>
              </a:solidFill>
              <a:latin typeface="Roboto"/>
              <a:ea typeface="Roboto"/>
              <a:cs typeface="Roboto"/>
              <a:sym typeface="Roboto"/>
            </a:endParaRPr>
          </a:p>
        </p:txBody>
      </p:sp>
      <p:sp>
        <p:nvSpPr>
          <p:cNvPr id="233" name="Google Shape;233;p41"/>
          <p:cNvSpPr/>
          <p:nvPr/>
        </p:nvSpPr>
        <p:spPr>
          <a:xfrm>
            <a:off x="1454202" y="2250304"/>
            <a:ext cx="1398548" cy="461222"/>
          </a:xfrm>
          <a:custGeom>
            <a:avLst/>
            <a:gdLst/>
            <a:ahLst/>
            <a:cxnLst/>
            <a:rect l="l" t="t" r="r" b="b"/>
            <a:pathLst>
              <a:path w="1398548" h="461222" extrusionOk="0">
                <a:moveTo>
                  <a:pt x="0" y="0"/>
                </a:moveTo>
                <a:lnTo>
                  <a:pt x="1398548" y="0"/>
                </a:lnTo>
                <a:lnTo>
                  <a:pt x="139854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CSA</a:t>
            </a:r>
            <a:endParaRPr sz="1600">
              <a:latin typeface="Roboto"/>
              <a:ea typeface="Roboto"/>
              <a:cs typeface="Roboto"/>
              <a:sym typeface="Roboto"/>
            </a:endParaRPr>
          </a:p>
        </p:txBody>
      </p:sp>
      <p:sp>
        <p:nvSpPr>
          <p:cNvPr id="234" name="Google Shape;234;p41"/>
          <p:cNvSpPr/>
          <p:nvPr/>
        </p:nvSpPr>
        <p:spPr>
          <a:xfrm>
            <a:off x="2589215" y="2816671"/>
            <a:ext cx="507650" cy="461222"/>
          </a:xfrm>
          <a:custGeom>
            <a:avLst/>
            <a:gdLst/>
            <a:ahLst/>
            <a:cxnLst/>
            <a:rect l="l" t="t" r="r" b="b"/>
            <a:pathLst>
              <a:path w="507650" h="461222" extrusionOk="0">
                <a:moveTo>
                  <a:pt x="0" y="0"/>
                </a:moveTo>
                <a:lnTo>
                  <a:pt x="507650" y="0"/>
                </a:lnTo>
                <a:lnTo>
                  <a:pt x="507650"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PIP</a:t>
            </a:r>
            <a:endParaRPr sz="1600" i="0" u="none" strike="noStrike" cap="none">
              <a:solidFill>
                <a:schemeClr val="dk1"/>
              </a:solidFill>
              <a:latin typeface="Roboto"/>
              <a:ea typeface="Roboto"/>
              <a:cs typeface="Roboto"/>
              <a:sym typeface="Roboto"/>
            </a:endParaRPr>
          </a:p>
        </p:txBody>
      </p:sp>
      <p:sp>
        <p:nvSpPr>
          <p:cNvPr id="235" name="Google Shape;235;p41"/>
          <p:cNvSpPr/>
          <p:nvPr/>
        </p:nvSpPr>
        <p:spPr>
          <a:xfrm>
            <a:off x="519546" y="3438987"/>
            <a:ext cx="2580073" cy="461222"/>
          </a:xfrm>
          <a:custGeom>
            <a:avLst/>
            <a:gdLst/>
            <a:ahLst/>
            <a:cxnLst/>
            <a:rect l="l" t="t" r="r" b="b"/>
            <a:pathLst>
              <a:path w="416273" h="461222" extrusionOk="0">
                <a:moveTo>
                  <a:pt x="0" y="0"/>
                </a:moveTo>
                <a:lnTo>
                  <a:pt x="416273" y="0"/>
                </a:lnTo>
                <a:lnTo>
                  <a:pt x="416273"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SmartWay certified</a:t>
            </a:r>
            <a:endParaRPr sz="1600">
              <a:latin typeface="Roboto"/>
              <a:ea typeface="Roboto"/>
              <a:cs typeface="Roboto"/>
              <a:sym typeface="Roboto"/>
            </a:endParaRPr>
          </a:p>
        </p:txBody>
      </p:sp>
      <p:sp>
        <p:nvSpPr>
          <p:cNvPr id="236" name="Google Shape;236;p41"/>
          <p:cNvSpPr/>
          <p:nvPr/>
        </p:nvSpPr>
        <p:spPr>
          <a:xfrm>
            <a:off x="290945" y="4005354"/>
            <a:ext cx="2565651" cy="461222"/>
          </a:xfrm>
          <a:custGeom>
            <a:avLst/>
            <a:gdLst/>
            <a:ahLst/>
            <a:cxnLst/>
            <a:rect l="l" t="t" r="r" b="b"/>
            <a:pathLst>
              <a:path w="1820928" h="461222" extrusionOk="0">
                <a:moveTo>
                  <a:pt x="0" y="0"/>
                </a:moveTo>
                <a:lnTo>
                  <a:pt x="1820928" y="0"/>
                </a:lnTo>
                <a:lnTo>
                  <a:pt x="182092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Drivers training &amp; handling</a:t>
            </a:r>
            <a:br>
              <a:rPr lang="en-CA" sz="1600" i="0" u="none" strike="noStrike" cap="none">
                <a:solidFill>
                  <a:schemeClr val="dk1"/>
                </a:solidFill>
                <a:latin typeface="Roboto"/>
                <a:ea typeface="Roboto"/>
                <a:cs typeface="Roboto"/>
                <a:sym typeface="Roboto"/>
              </a:rPr>
            </a:br>
            <a:r>
              <a:rPr lang="en-CA" sz="1600" i="0" u="none" strike="noStrike" cap="none">
                <a:solidFill>
                  <a:schemeClr val="dk1"/>
                </a:solidFill>
                <a:latin typeface="Roboto"/>
                <a:ea typeface="Roboto"/>
                <a:cs typeface="Roboto"/>
                <a:sym typeface="Roboto"/>
              </a:rPr>
              <a:t>of dangerous goods</a:t>
            </a:r>
            <a:endParaRPr sz="1600" i="0" u="none" strike="noStrike" cap="none">
              <a:solidFill>
                <a:schemeClr val="dk1"/>
              </a:solidFill>
              <a:latin typeface="Roboto"/>
              <a:ea typeface="Roboto"/>
              <a:cs typeface="Roboto"/>
              <a:sym typeface="Roboto"/>
            </a:endParaRPr>
          </a:p>
        </p:txBody>
      </p:sp>
      <p:grpSp>
        <p:nvGrpSpPr>
          <p:cNvPr id="237" name="Google Shape;237;p41"/>
          <p:cNvGrpSpPr/>
          <p:nvPr/>
        </p:nvGrpSpPr>
        <p:grpSpPr>
          <a:xfrm flipH="1">
            <a:off x="2456687" y="1744832"/>
            <a:ext cx="1164123" cy="3227217"/>
            <a:chOff x="1195188" y="2182982"/>
            <a:chExt cx="1157054" cy="3227217"/>
          </a:xfrm>
        </p:grpSpPr>
        <p:sp>
          <p:nvSpPr>
            <p:cNvPr id="238" name="Google Shape;238;p41"/>
            <p:cNvSpPr/>
            <p:nvPr/>
          </p:nvSpPr>
          <p:spPr>
            <a:xfrm>
              <a:off x="1891020" y="2182982"/>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1"/>
            <p:cNvSpPr/>
            <p:nvPr/>
          </p:nvSpPr>
          <p:spPr>
            <a:xfrm>
              <a:off x="1440559" y="268845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1"/>
            <p:cNvSpPr/>
            <p:nvPr/>
          </p:nvSpPr>
          <p:spPr>
            <a:xfrm>
              <a:off x="1195188" y="3254821"/>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1"/>
            <p:cNvSpPr/>
            <p:nvPr/>
          </p:nvSpPr>
          <p:spPr>
            <a:xfrm>
              <a:off x="1195188" y="387713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1"/>
            <p:cNvSpPr/>
            <p:nvPr/>
          </p:nvSpPr>
          <p:spPr>
            <a:xfrm>
              <a:off x="1440559" y="444350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1"/>
            <p:cNvSpPr/>
            <p:nvPr/>
          </p:nvSpPr>
          <p:spPr>
            <a:xfrm>
              <a:off x="1891020" y="494897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41"/>
          <p:cNvSpPr/>
          <p:nvPr/>
        </p:nvSpPr>
        <p:spPr>
          <a:xfrm>
            <a:off x="629484" y="4510827"/>
            <a:ext cx="1758506" cy="461222"/>
          </a:xfrm>
          <a:custGeom>
            <a:avLst/>
            <a:gdLst/>
            <a:ahLst/>
            <a:cxnLst/>
            <a:rect l="l" t="t" r="r" b="b"/>
            <a:pathLst>
              <a:path w="2553132" h="461222" extrusionOk="0">
                <a:moveTo>
                  <a:pt x="0" y="0"/>
                </a:moveTo>
                <a:lnTo>
                  <a:pt x="2553132" y="0"/>
                </a:lnTo>
                <a:lnTo>
                  <a:pt x="2553132"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Satellite tracking of all units</a:t>
            </a:r>
            <a:endParaRPr sz="1600" i="0" u="none" strike="noStrike" cap="none">
              <a:solidFill>
                <a:schemeClr val="dk1"/>
              </a:solidFill>
              <a:latin typeface="Roboto"/>
              <a:ea typeface="Roboto"/>
              <a:cs typeface="Roboto"/>
              <a:sym typeface="Roboto"/>
            </a:endParaRPr>
          </a:p>
        </p:txBody>
      </p:sp>
      <p:pic>
        <p:nvPicPr>
          <p:cNvPr id="245" name="Google Shape;245;p41"/>
          <p:cNvPicPr preferRelativeResize="0"/>
          <p:nvPr/>
        </p:nvPicPr>
        <p:blipFill rotWithShape="1">
          <a:blip r:embed="rId3">
            <a:alphaModFix/>
          </a:blip>
          <a:srcRect/>
          <a:stretch/>
        </p:blipFill>
        <p:spPr>
          <a:xfrm>
            <a:off x="2443518" y="5526760"/>
            <a:ext cx="6285320" cy="5519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heme_TRANSAM">
  <a:themeElements>
    <a:clrScheme name="Custom 2">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39302A"/>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AM regular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NSAM regular page with #">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ANSAM page with im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AM final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RANSAM regular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RANSAM regular page with #">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RANSAM page with im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RANSAM final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Widescreen</PresentationFormat>
  <Paragraphs>96</Paragraphs>
  <Slides>13</Slides>
  <Notes>13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13</vt:i4>
      </vt:variant>
    </vt:vector>
  </HeadingPairs>
  <TitlesOfParts>
    <vt:vector size="28" baseType="lpstr">
      <vt:lpstr>Calibri</vt:lpstr>
      <vt:lpstr>Arial</vt:lpstr>
      <vt:lpstr>Libre Franklin</vt:lpstr>
      <vt:lpstr>Roboto</vt:lpstr>
      <vt:lpstr>Roboto Medium</vt:lpstr>
      <vt:lpstr>Libre Franklin Medium</vt:lpstr>
      <vt:lpstr>Theme_TRANSAM</vt:lpstr>
      <vt:lpstr>TRANSAM regular page</vt:lpstr>
      <vt:lpstr>TRANSAM regular page with #</vt:lpstr>
      <vt:lpstr>TRANSAM page with image</vt:lpstr>
      <vt:lpstr>TRANSAM final page</vt:lpstr>
      <vt:lpstr>1_TRANSAM regular page</vt:lpstr>
      <vt:lpstr>1_TRANSAM regular page with #</vt:lpstr>
      <vt:lpstr>1_TRANSAM page with image</vt:lpstr>
      <vt:lpstr>1_TRANSAM final page</vt:lpstr>
      <vt:lpstr>PowerPoint Presentation</vt:lpstr>
      <vt:lpstr>Table of Contents</vt:lpstr>
      <vt:lpstr>Company History</vt:lpstr>
      <vt:lpstr>Growth</vt:lpstr>
      <vt:lpstr>Focus</vt:lpstr>
      <vt:lpstr>PowerPoint Presentation</vt:lpstr>
      <vt:lpstr>Vision Statement</vt:lpstr>
      <vt:lpstr>Coverage</vt:lpstr>
      <vt:lpstr>Safety and Security</vt:lpstr>
      <vt:lpstr>Technology</vt:lpstr>
      <vt:lpstr>Advantages</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Zinchuk</dc:creator>
  <cp:lastModifiedBy>M Zinchuk</cp:lastModifiedBy>
  <cp:revision>14</cp:revision>
  <dcterms:modified xsi:type="dcterms:W3CDTF">2023-02-17T20:45:30Z</dcterms:modified>
</cp:coreProperties>
</file>